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9" r:id="rId3"/>
    <p:sldId id="260" r:id="rId4"/>
    <p:sldId id="261" r:id="rId5"/>
    <p:sldId id="262" r:id="rId6"/>
    <p:sldId id="263" r:id="rId7"/>
    <p:sldId id="264" r:id="rId8"/>
    <p:sldId id="265" r:id="rId9"/>
    <p:sldId id="266" r:id="rId10"/>
    <p:sldId id="267" r:id="rId11"/>
    <p:sldId id="268" r:id="rId12"/>
    <p:sldId id="280" r:id="rId13"/>
    <p:sldId id="269" r:id="rId14"/>
    <p:sldId id="270" r:id="rId15"/>
    <p:sldId id="271" r:id="rId16"/>
    <p:sldId id="272" r:id="rId17"/>
    <p:sldId id="273" r:id="rId18"/>
    <p:sldId id="274" r:id="rId19"/>
    <p:sldId id="275" r:id="rId20"/>
    <p:sldId id="276" r:id="rId21"/>
    <p:sldId id="281" r:id="rId2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89980" autoAdjust="0"/>
  </p:normalViewPr>
  <p:slideViewPr>
    <p:cSldViewPr snapToGrid="0">
      <p:cViewPr>
        <p:scale>
          <a:sx n="75" d="100"/>
          <a:sy n="75" d="100"/>
        </p:scale>
        <p:origin x="47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F7A72D-AA39-422F-B2FF-08CC6D5EB7FF}" type="datetimeFigureOut">
              <a:rPr lang="es-MX" smtClean="0"/>
              <a:t>01/05/2022</a:t>
            </a:fld>
            <a:endParaRPr lang="es-MX"/>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331E3F-01F3-4E6E-AC8E-DCE1AC1CEB6A}" type="slidenum">
              <a:rPr lang="es-MX" smtClean="0"/>
              <a:t>‹Nº›</a:t>
            </a:fld>
            <a:endParaRPr lang="es-MX"/>
          </a:p>
        </p:txBody>
      </p:sp>
    </p:spTree>
    <p:extLst>
      <p:ext uri="{BB962C8B-B14F-4D97-AF65-F5344CB8AC3E}">
        <p14:creationId xmlns:p14="http://schemas.microsoft.com/office/powerpoint/2010/main" val="4204509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MX"/>
          </a:p>
        </p:txBody>
      </p:sp>
      <p:sp>
        <p:nvSpPr>
          <p:cNvPr id="4" name="Marcador de fecha 3"/>
          <p:cNvSpPr>
            <a:spLocks noGrp="1"/>
          </p:cNvSpPr>
          <p:nvPr>
            <p:ph type="dt" sz="half" idx="10"/>
          </p:nvPr>
        </p:nvSpPr>
        <p:spPr/>
        <p:txBody>
          <a:bodyPr/>
          <a:lstStyle/>
          <a:p>
            <a:fld id="{A3537F2B-7913-4F0C-A023-2508D222F5D3}" type="datetime1">
              <a:rPr lang="es-MX" smtClean="0"/>
              <a:t>01/05/2022</a:t>
            </a:fld>
            <a:endParaRPr lang="es-MX"/>
          </a:p>
        </p:txBody>
      </p:sp>
      <p:sp>
        <p:nvSpPr>
          <p:cNvPr id="5" name="Marcador de pie de página 4"/>
          <p:cNvSpPr>
            <a:spLocks noGrp="1"/>
          </p:cNvSpPr>
          <p:nvPr>
            <p:ph type="ftr" sz="quarter" idx="11"/>
          </p:nvPr>
        </p:nvSpPr>
        <p:spPr/>
        <p:txBody>
          <a:bodyPr/>
          <a:lstStyle/>
          <a:p>
            <a:r>
              <a:rPr lang="es-MX" smtClean="0"/>
              <a:t>FANOR   LARRAIN  V</a:t>
            </a:r>
            <a:endParaRPr lang="es-MX"/>
          </a:p>
        </p:txBody>
      </p:sp>
      <p:sp>
        <p:nvSpPr>
          <p:cNvPr id="6" name="Marcador de número de diapositiva 5"/>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13585268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522169F-65D3-4A6D-8259-4DCEACBCCCC8}" type="datetime1">
              <a:rPr lang="es-MX" smtClean="0"/>
              <a:t>01/05/2022</a:t>
            </a:fld>
            <a:endParaRPr lang="es-MX"/>
          </a:p>
        </p:txBody>
      </p:sp>
      <p:sp>
        <p:nvSpPr>
          <p:cNvPr id="5" name="Marcador de pie de página 4"/>
          <p:cNvSpPr>
            <a:spLocks noGrp="1"/>
          </p:cNvSpPr>
          <p:nvPr>
            <p:ph type="ftr" sz="quarter" idx="11"/>
          </p:nvPr>
        </p:nvSpPr>
        <p:spPr/>
        <p:txBody>
          <a:bodyPr/>
          <a:lstStyle/>
          <a:p>
            <a:r>
              <a:rPr lang="es-MX" smtClean="0"/>
              <a:t>FANOR   LARRAIN  V</a:t>
            </a:r>
            <a:endParaRPr lang="es-MX"/>
          </a:p>
        </p:txBody>
      </p:sp>
      <p:sp>
        <p:nvSpPr>
          <p:cNvPr id="6" name="Marcador de número de diapositiva 5"/>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38723273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60A7E18-5271-4A71-9D78-DD0AEC2B7999}" type="datetime1">
              <a:rPr lang="es-MX" smtClean="0"/>
              <a:t>01/05/2022</a:t>
            </a:fld>
            <a:endParaRPr lang="es-MX"/>
          </a:p>
        </p:txBody>
      </p:sp>
      <p:sp>
        <p:nvSpPr>
          <p:cNvPr id="5" name="Marcador de pie de página 4"/>
          <p:cNvSpPr>
            <a:spLocks noGrp="1"/>
          </p:cNvSpPr>
          <p:nvPr>
            <p:ph type="ftr" sz="quarter" idx="11"/>
          </p:nvPr>
        </p:nvSpPr>
        <p:spPr/>
        <p:txBody>
          <a:bodyPr/>
          <a:lstStyle/>
          <a:p>
            <a:r>
              <a:rPr lang="es-MX" smtClean="0"/>
              <a:t>FANOR   LARRAIN  V</a:t>
            </a:r>
            <a:endParaRPr lang="es-MX"/>
          </a:p>
        </p:txBody>
      </p:sp>
      <p:sp>
        <p:nvSpPr>
          <p:cNvPr id="6" name="Marcador de número de diapositiva 5"/>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2309539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02FD31FC-9E01-4E45-AC2C-0A5968089B2D}" type="datetime1">
              <a:rPr lang="es-MX" smtClean="0"/>
              <a:t>01/05/2022</a:t>
            </a:fld>
            <a:endParaRPr lang="es-MX"/>
          </a:p>
        </p:txBody>
      </p:sp>
      <p:sp>
        <p:nvSpPr>
          <p:cNvPr id="5" name="Marcador de pie de página 4"/>
          <p:cNvSpPr>
            <a:spLocks noGrp="1"/>
          </p:cNvSpPr>
          <p:nvPr>
            <p:ph type="ftr" sz="quarter" idx="11"/>
          </p:nvPr>
        </p:nvSpPr>
        <p:spPr/>
        <p:txBody>
          <a:bodyPr/>
          <a:lstStyle/>
          <a:p>
            <a:r>
              <a:rPr lang="es-MX" smtClean="0"/>
              <a:t>FANOR   LARRAIN  V</a:t>
            </a:r>
            <a:endParaRPr lang="es-MX"/>
          </a:p>
        </p:txBody>
      </p:sp>
      <p:sp>
        <p:nvSpPr>
          <p:cNvPr id="6" name="Marcador de número de diapositiva 5"/>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3964182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0A6A4CB9-A02B-49C3-8A32-5E9153B41250}" type="datetime1">
              <a:rPr lang="es-MX" smtClean="0"/>
              <a:t>01/05/2022</a:t>
            </a:fld>
            <a:endParaRPr lang="es-MX"/>
          </a:p>
        </p:txBody>
      </p:sp>
      <p:sp>
        <p:nvSpPr>
          <p:cNvPr id="5" name="Marcador de pie de página 4"/>
          <p:cNvSpPr>
            <a:spLocks noGrp="1"/>
          </p:cNvSpPr>
          <p:nvPr>
            <p:ph type="ftr" sz="quarter" idx="11"/>
          </p:nvPr>
        </p:nvSpPr>
        <p:spPr/>
        <p:txBody>
          <a:bodyPr/>
          <a:lstStyle/>
          <a:p>
            <a:r>
              <a:rPr lang="es-MX" smtClean="0"/>
              <a:t>FANOR   LARRAIN  V</a:t>
            </a:r>
            <a:endParaRPr lang="es-MX"/>
          </a:p>
        </p:txBody>
      </p:sp>
      <p:sp>
        <p:nvSpPr>
          <p:cNvPr id="6" name="Marcador de número de diapositiva 5"/>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2138123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50DE503C-7E97-471B-B8FD-71981F16AAEB}" type="datetime1">
              <a:rPr lang="es-MX" smtClean="0"/>
              <a:t>01/05/2022</a:t>
            </a:fld>
            <a:endParaRPr lang="es-MX"/>
          </a:p>
        </p:txBody>
      </p:sp>
      <p:sp>
        <p:nvSpPr>
          <p:cNvPr id="6" name="Marcador de pie de página 5"/>
          <p:cNvSpPr>
            <a:spLocks noGrp="1"/>
          </p:cNvSpPr>
          <p:nvPr>
            <p:ph type="ftr" sz="quarter" idx="11"/>
          </p:nvPr>
        </p:nvSpPr>
        <p:spPr/>
        <p:txBody>
          <a:bodyPr/>
          <a:lstStyle/>
          <a:p>
            <a:r>
              <a:rPr lang="es-MX" smtClean="0"/>
              <a:t>FANOR   LARRAIN  V</a:t>
            </a:r>
            <a:endParaRPr lang="es-MX"/>
          </a:p>
        </p:txBody>
      </p:sp>
      <p:sp>
        <p:nvSpPr>
          <p:cNvPr id="7" name="Marcador de número de diapositiva 6"/>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526493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857114E5-94C1-4441-8934-575FE5FA625F}" type="datetime1">
              <a:rPr lang="es-MX" smtClean="0"/>
              <a:t>01/05/2022</a:t>
            </a:fld>
            <a:endParaRPr lang="es-MX"/>
          </a:p>
        </p:txBody>
      </p:sp>
      <p:sp>
        <p:nvSpPr>
          <p:cNvPr id="8" name="Marcador de pie de página 7"/>
          <p:cNvSpPr>
            <a:spLocks noGrp="1"/>
          </p:cNvSpPr>
          <p:nvPr>
            <p:ph type="ftr" sz="quarter" idx="11"/>
          </p:nvPr>
        </p:nvSpPr>
        <p:spPr/>
        <p:txBody>
          <a:bodyPr/>
          <a:lstStyle/>
          <a:p>
            <a:r>
              <a:rPr lang="es-MX" smtClean="0"/>
              <a:t>FANOR   LARRAIN  V</a:t>
            </a:r>
            <a:endParaRPr lang="es-MX"/>
          </a:p>
        </p:txBody>
      </p:sp>
      <p:sp>
        <p:nvSpPr>
          <p:cNvPr id="9" name="Marcador de número de diapositiva 8"/>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3760849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FABFD9DD-593C-4593-8090-0E97442B5291}" type="datetime1">
              <a:rPr lang="es-MX" smtClean="0"/>
              <a:t>01/05/2022</a:t>
            </a:fld>
            <a:endParaRPr lang="es-MX"/>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2566456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023A088-7E97-49D6-9B69-CC7B734C0754}" type="datetime1">
              <a:rPr lang="es-MX" smtClean="0"/>
              <a:t>01/05/2022</a:t>
            </a:fld>
            <a:endParaRPr lang="es-MX"/>
          </a:p>
        </p:txBody>
      </p:sp>
      <p:sp>
        <p:nvSpPr>
          <p:cNvPr id="3" name="Marcador de pie de página 2"/>
          <p:cNvSpPr>
            <a:spLocks noGrp="1"/>
          </p:cNvSpPr>
          <p:nvPr>
            <p:ph type="ftr" sz="quarter" idx="11"/>
          </p:nvPr>
        </p:nvSpPr>
        <p:spPr/>
        <p:txBody>
          <a:bodyPr/>
          <a:lstStyle/>
          <a:p>
            <a:r>
              <a:rPr lang="es-MX" smtClean="0"/>
              <a:t>FANOR   LARRAIN  V</a:t>
            </a:r>
            <a:endParaRPr lang="es-MX"/>
          </a:p>
        </p:txBody>
      </p:sp>
      <p:sp>
        <p:nvSpPr>
          <p:cNvPr id="4" name="Marcador de número de diapositiva 3"/>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916658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6345D17-EF0C-4AE6-B2A8-A0A6D1D206E9}" type="datetime1">
              <a:rPr lang="es-MX" smtClean="0"/>
              <a:t>01/05/2022</a:t>
            </a:fld>
            <a:endParaRPr lang="es-MX"/>
          </a:p>
        </p:txBody>
      </p:sp>
      <p:sp>
        <p:nvSpPr>
          <p:cNvPr id="6" name="Marcador de pie de página 5"/>
          <p:cNvSpPr>
            <a:spLocks noGrp="1"/>
          </p:cNvSpPr>
          <p:nvPr>
            <p:ph type="ftr" sz="quarter" idx="11"/>
          </p:nvPr>
        </p:nvSpPr>
        <p:spPr/>
        <p:txBody>
          <a:bodyPr/>
          <a:lstStyle/>
          <a:p>
            <a:r>
              <a:rPr lang="es-MX" smtClean="0"/>
              <a:t>FANOR   LARRAIN  V</a:t>
            </a:r>
            <a:endParaRPr lang="es-MX"/>
          </a:p>
        </p:txBody>
      </p:sp>
      <p:sp>
        <p:nvSpPr>
          <p:cNvPr id="7" name="Marcador de número de diapositiva 6"/>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429409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6E0243CA-7F7F-400F-83A8-B1AE22A5EA8A}" type="datetime1">
              <a:rPr lang="es-MX" smtClean="0"/>
              <a:t>01/05/2022</a:t>
            </a:fld>
            <a:endParaRPr lang="es-MX"/>
          </a:p>
        </p:txBody>
      </p:sp>
      <p:sp>
        <p:nvSpPr>
          <p:cNvPr id="6" name="Marcador de pie de página 5"/>
          <p:cNvSpPr>
            <a:spLocks noGrp="1"/>
          </p:cNvSpPr>
          <p:nvPr>
            <p:ph type="ftr" sz="quarter" idx="11"/>
          </p:nvPr>
        </p:nvSpPr>
        <p:spPr/>
        <p:txBody>
          <a:bodyPr/>
          <a:lstStyle/>
          <a:p>
            <a:r>
              <a:rPr lang="es-MX" smtClean="0"/>
              <a:t>FANOR   LARRAIN  V</a:t>
            </a:r>
            <a:endParaRPr lang="es-MX"/>
          </a:p>
        </p:txBody>
      </p:sp>
      <p:sp>
        <p:nvSpPr>
          <p:cNvPr id="7" name="Marcador de número de diapositiva 6"/>
          <p:cNvSpPr>
            <a:spLocks noGrp="1"/>
          </p:cNvSpPr>
          <p:nvPr>
            <p:ph type="sldNum" sz="quarter" idx="12"/>
          </p:nvPr>
        </p:nvSpPr>
        <p:spPr/>
        <p:txBody>
          <a:bodyPr/>
          <a:lstStyle/>
          <a:p>
            <a:fld id="{B9F04234-6857-4242-8AC8-E4C55C2DFDBD}" type="slidenum">
              <a:rPr lang="es-MX" smtClean="0"/>
              <a:t>‹Nº›</a:t>
            </a:fld>
            <a:endParaRPr lang="es-MX"/>
          </a:p>
        </p:txBody>
      </p:sp>
    </p:spTree>
    <p:extLst>
      <p:ext uri="{BB962C8B-B14F-4D97-AF65-F5344CB8AC3E}">
        <p14:creationId xmlns:p14="http://schemas.microsoft.com/office/powerpoint/2010/main" val="3894467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709721-8E72-4488-B0D1-83C78A4CE7EC}" type="datetime1">
              <a:rPr lang="es-MX" smtClean="0"/>
              <a:t>01/05/2022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MX" smtClean="0"/>
              <a:t>FANOR   LARRAIN  V</a:t>
            </a:r>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F04234-6857-4242-8AC8-E4C55C2DFDBD}" type="slidenum">
              <a:rPr lang="es-MX" smtClean="0"/>
              <a:t>‹Nº›</a:t>
            </a:fld>
            <a:endParaRPr lang="es-MX"/>
          </a:p>
        </p:txBody>
      </p:sp>
    </p:spTree>
    <p:extLst>
      <p:ext uri="{BB962C8B-B14F-4D97-AF65-F5344CB8AC3E}">
        <p14:creationId xmlns:p14="http://schemas.microsoft.com/office/powerpoint/2010/main" val="4160628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MX" dirty="0" smtClean="0"/>
              <a:t/>
            </a:r>
            <a:br>
              <a:rPr lang="es-MX" dirty="0" smtClean="0"/>
            </a:br>
            <a:r>
              <a:rPr lang="es-MX" dirty="0"/>
              <a:t/>
            </a:r>
            <a:br>
              <a:rPr lang="es-MX" dirty="0"/>
            </a:br>
            <a:r>
              <a:rPr lang="es-MX" dirty="0" smtClean="0"/>
              <a:t/>
            </a:r>
            <a:br>
              <a:rPr lang="es-MX" dirty="0" smtClean="0"/>
            </a:br>
            <a:r>
              <a:rPr lang="es-MX" sz="3600" b="1" dirty="0" smtClean="0">
                <a:solidFill>
                  <a:srgbClr val="FF0000"/>
                </a:solidFill>
              </a:rPr>
              <a:t>ARTHASHASTRA</a:t>
            </a:r>
            <a:r>
              <a:rPr lang="es-MX" sz="3600" b="1" dirty="0">
                <a:solidFill>
                  <a:srgbClr val="FF0000"/>
                </a:solidFill>
              </a:rPr>
              <a:t/>
            </a:r>
            <a:br>
              <a:rPr lang="es-MX" sz="3600" b="1" dirty="0">
                <a:solidFill>
                  <a:srgbClr val="FF0000"/>
                </a:solidFill>
              </a:rPr>
            </a:br>
            <a:r>
              <a:rPr lang="es-MX" sz="3600" b="1" dirty="0">
                <a:solidFill>
                  <a:srgbClr val="FF0000"/>
                </a:solidFill>
              </a:rPr>
              <a:t>de</a:t>
            </a:r>
            <a:br>
              <a:rPr lang="es-MX" sz="3600" b="1" dirty="0">
                <a:solidFill>
                  <a:srgbClr val="FF0000"/>
                </a:solidFill>
              </a:rPr>
            </a:br>
            <a:r>
              <a:rPr lang="es-MX" sz="3600" b="1" dirty="0">
                <a:solidFill>
                  <a:srgbClr val="FF0000"/>
                </a:solidFill>
              </a:rPr>
              <a:t>KANAKYA “KAUTILIA (a) Astuto”</a:t>
            </a:r>
            <a:br>
              <a:rPr lang="es-MX" sz="3600" b="1" dirty="0">
                <a:solidFill>
                  <a:srgbClr val="FF0000"/>
                </a:solidFill>
              </a:rPr>
            </a:br>
            <a:r>
              <a:rPr lang="es-MX" sz="3600" b="1" dirty="0">
                <a:solidFill>
                  <a:srgbClr val="FF0000"/>
                </a:solidFill>
              </a:rPr>
              <a:t>PARTE    </a:t>
            </a:r>
            <a:r>
              <a:rPr lang="es-MX" sz="3600" b="1" dirty="0" smtClean="0">
                <a:solidFill>
                  <a:srgbClr val="FF0000"/>
                </a:solidFill>
              </a:rPr>
              <a:t>II</a:t>
            </a:r>
            <a:r>
              <a:rPr lang="es-MX" sz="3600" b="1" dirty="0">
                <a:solidFill>
                  <a:srgbClr val="FF0000"/>
                </a:solidFill>
              </a:rPr>
              <a:t/>
            </a:r>
            <a:br>
              <a:rPr lang="es-MX" sz="3600" b="1" dirty="0">
                <a:solidFill>
                  <a:srgbClr val="FF0000"/>
                </a:solidFill>
              </a:rPr>
            </a:br>
            <a:endParaRPr lang="es-MX" sz="3600" b="1" dirty="0">
              <a:solidFill>
                <a:srgbClr val="FF0000"/>
              </a:solidFill>
            </a:endParaRPr>
          </a:p>
        </p:txBody>
      </p:sp>
      <p:sp>
        <p:nvSpPr>
          <p:cNvPr id="3" name="Subtítulo 2"/>
          <p:cNvSpPr>
            <a:spLocks noGrp="1"/>
          </p:cNvSpPr>
          <p:nvPr>
            <p:ph type="subTitle" idx="1"/>
          </p:nvPr>
        </p:nvSpPr>
        <p:spPr/>
        <p:txBody>
          <a:bodyPr/>
          <a:lstStyle/>
          <a:p>
            <a:r>
              <a:rPr lang="es-MX" dirty="0" smtClean="0"/>
              <a:t>Profesor  FANOR LARRAIN V</a:t>
            </a:r>
          </a:p>
          <a:p>
            <a:r>
              <a:rPr lang="es-MX" dirty="0" smtClean="0"/>
              <a:t>3 de MAYO</a:t>
            </a:r>
            <a:r>
              <a:rPr lang="es-MX" dirty="0" smtClean="0"/>
              <a:t> 2022</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a:t>
            </a:fld>
            <a:endParaRPr lang="es-MX"/>
          </a:p>
        </p:txBody>
      </p:sp>
    </p:spTree>
    <p:extLst>
      <p:ext uri="{BB962C8B-B14F-4D97-AF65-F5344CB8AC3E}">
        <p14:creationId xmlns:p14="http://schemas.microsoft.com/office/powerpoint/2010/main" val="3750545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LIBRO   VI  </a:t>
            </a:r>
            <a:r>
              <a:rPr lang="es-MX" sz="3200" b="1" i="1" dirty="0" smtClean="0">
                <a:solidFill>
                  <a:srgbClr val="FF0000"/>
                </a:solidFill>
              </a:rPr>
              <a:t>LA FUENTE DE LOS ESTADOS SOBERANOS</a:t>
            </a:r>
            <a:endParaRPr lang="es-MX" sz="3200" b="1" i="1" dirty="0">
              <a:solidFill>
                <a:srgbClr val="FF0000"/>
              </a:solidFill>
            </a:endParaRPr>
          </a:p>
        </p:txBody>
      </p:sp>
      <p:sp>
        <p:nvSpPr>
          <p:cNvPr id="3" name="Marcador de contenido 2"/>
          <p:cNvSpPr>
            <a:spLocks noGrp="1"/>
          </p:cNvSpPr>
          <p:nvPr>
            <p:ph idx="1"/>
          </p:nvPr>
        </p:nvSpPr>
        <p:spPr/>
        <p:txBody>
          <a:bodyPr/>
          <a:lstStyle/>
          <a:p>
            <a:endParaRPr lang="es-MX" dirty="0" smtClean="0"/>
          </a:p>
          <a:p>
            <a:r>
              <a:rPr lang="es-MX" dirty="0" smtClean="0"/>
              <a:t>ELEMENTOS DE LA SOBERANÍA.</a:t>
            </a:r>
          </a:p>
          <a:p>
            <a:r>
              <a:rPr lang="es-MX" dirty="0" smtClean="0"/>
              <a:t>RESPECTO A LA PAZ Y LOS ESFUERZOS. </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10</a:t>
            </a:fld>
            <a:endParaRPr lang="es-MX"/>
          </a:p>
        </p:txBody>
      </p:sp>
    </p:spTree>
    <p:extLst>
      <p:ext uri="{BB962C8B-B14F-4D97-AF65-F5344CB8AC3E}">
        <p14:creationId xmlns:p14="http://schemas.microsoft.com/office/powerpoint/2010/main" val="40341352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LIBRO   VII  </a:t>
            </a:r>
            <a:r>
              <a:rPr lang="es-MX" sz="3600" b="1" i="1" dirty="0" smtClean="0">
                <a:solidFill>
                  <a:srgbClr val="FF0000"/>
                </a:solidFill>
              </a:rPr>
              <a:t>EL FIN DE LA POLITICA DE 6 ELEMENTOS</a:t>
            </a:r>
            <a:endParaRPr lang="es-MX" sz="3600" b="1" i="1" dirty="0">
              <a:solidFill>
                <a:srgbClr val="FF0000"/>
              </a:solidFill>
            </a:endParaRPr>
          </a:p>
        </p:txBody>
      </p:sp>
      <p:sp>
        <p:nvSpPr>
          <p:cNvPr id="3" name="Marcador de contenido 2"/>
          <p:cNvSpPr>
            <a:spLocks noGrp="1"/>
          </p:cNvSpPr>
          <p:nvPr>
            <p:ph idx="1"/>
          </p:nvPr>
        </p:nvSpPr>
        <p:spPr/>
        <p:txBody>
          <a:bodyPr>
            <a:normAutofit fontScale="85000" lnSpcReduction="20000"/>
          </a:bodyPr>
          <a:lstStyle/>
          <a:p>
            <a:r>
              <a:rPr lang="es-MX" sz="2400" dirty="0" smtClean="0"/>
              <a:t>LA POLÍTICA DE 6 ELEMENTOS Y DETERMINACIÓN DE DETERIORO. ESTANCAMIENTO Y PROGRESO. NATURALEZA DE UN ALIANZA. </a:t>
            </a:r>
          </a:p>
          <a:p>
            <a:r>
              <a:rPr lang="es-MX" sz="2400" dirty="0" smtClean="0"/>
              <a:t>REYES IGUALES, INFERIORES Y SUPERIORES. FORMAS DE ACUERDOS HECHOS POR UN REY INFERIOR. NEUTRALIDAD DESPUES DE PROCLAMAR LA GUERRA O DESPUES DE FIRMAR UN TRATADO DE PAZ. </a:t>
            </a:r>
          </a:p>
          <a:p>
            <a:r>
              <a:rPr lang="es-MX" sz="2400" dirty="0" smtClean="0"/>
              <a:t>MARCHAR DESPUES DE HACER LA PAZ. MARCHAN PODERES COMBINADOS. ACUERDOS DE PAZ CON Y SIN TÉRMINOS DEFINIDOS CON LOS RENEGADOS. </a:t>
            </a:r>
          </a:p>
          <a:p>
            <a:r>
              <a:rPr lang="es-MX" sz="2400" dirty="0" smtClean="0"/>
              <a:t>LA GUERRA Y LA PAZ ADOPTANDO UNA POLÍTICA DOBLE. </a:t>
            </a:r>
          </a:p>
          <a:p>
            <a:r>
              <a:rPr lang="es-MX" sz="2400" dirty="0" smtClean="0"/>
              <a:t>LA ACTITUD DE UN ENEMIGO ASALTABLE. LOS AMIGOS QUE MERECEN AYUDA. ACUERDOS PARA LA COMPRA DE ORO O DE UN AMIGO.</a:t>
            </a:r>
          </a:p>
          <a:p>
            <a:r>
              <a:rPr lang="es-MX" sz="2400" dirty="0" smtClean="0"/>
              <a:t>ACUERDOS PARA: COMPRA DE TIERRA, ACUERDOS INTERMINABLES. ACUERDOS PARA INICIAR UN TRABAJO.</a:t>
            </a:r>
          </a:p>
          <a:p>
            <a:r>
              <a:rPr lang="es-MX" sz="2400" dirty="0" smtClean="0"/>
              <a:t>CONSIDERACIONES ACERCA DE UN ENEMIGO EN LA RETAGUARDIA. RECUPERAR EL PODER PERDIDO. MEDIDAS QUE CONDUCEN A LA PAZ CON UN ENEMIGO FUERTE Y PROVOCADO. ACTITUD DE UN ENEMIGO Y REY  CONQUISTADO. HACER LA PAZ Y ROMPERLA. CONDUCTA DE UN GRAN REY, UN REY NEUTRAL Y UN CIRCULO DE ESTADOS. </a:t>
            </a:r>
            <a:endParaRPr lang="es-MX" sz="2400"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11</a:t>
            </a:fld>
            <a:endParaRPr lang="es-MX"/>
          </a:p>
        </p:txBody>
      </p:sp>
    </p:spTree>
    <p:extLst>
      <p:ext uri="{BB962C8B-B14F-4D97-AF65-F5344CB8AC3E}">
        <p14:creationId xmlns:p14="http://schemas.microsoft.com/office/powerpoint/2010/main" val="42780505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83191"/>
          </a:xfrm>
        </p:spPr>
        <p:txBody>
          <a:bodyPr/>
          <a:lstStyle/>
          <a:p>
            <a:r>
              <a:rPr lang="es-MX" dirty="0" smtClean="0"/>
              <a:t>	6 líneas POLITICA EXTERIOR</a:t>
            </a:r>
            <a:endParaRPr lang="es-MX" dirty="0"/>
          </a:p>
        </p:txBody>
      </p:sp>
      <p:sp>
        <p:nvSpPr>
          <p:cNvPr id="3" name="Marcador de contenido 2"/>
          <p:cNvSpPr>
            <a:spLocks noGrp="1"/>
          </p:cNvSpPr>
          <p:nvPr>
            <p:ph idx="1"/>
          </p:nvPr>
        </p:nvSpPr>
        <p:spPr/>
        <p:txBody>
          <a:bodyPr>
            <a:normAutofit/>
          </a:bodyPr>
          <a:lstStyle/>
          <a:p>
            <a:pPr marL="0" indent="0">
              <a:buNone/>
            </a:pPr>
            <a:r>
              <a:rPr lang="es-MX" sz="2000" dirty="0" smtClean="0"/>
              <a:t>1. Acuerdos con promesas= PAZ</a:t>
            </a:r>
          </a:p>
          <a:p>
            <a:pPr marL="0" indent="0">
              <a:buNone/>
            </a:pPr>
            <a:r>
              <a:rPr lang="es-MX" sz="2000" dirty="0" smtClean="0"/>
              <a:t>2.Operación ofensiva= GUERRA</a:t>
            </a:r>
          </a:p>
          <a:p>
            <a:pPr marL="0" indent="0">
              <a:buNone/>
            </a:pPr>
            <a:r>
              <a:rPr lang="es-MX" sz="2000" dirty="0" smtClean="0"/>
              <a:t>3. Indiferencia = NEUTRALIDAD</a:t>
            </a:r>
          </a:p>
          <a:p>
            <a:pPr marL="0" indent="0">
              <a:buNone/>
            </a:pPr>
            <a:r>
              <a:rPr lang="es-MX" sz="2000" dirty="0" smtClean="0"/>
              <a:t>4.Hacer preparaciones = MARCHAR</a:t>
            </a:r>
          </a:p>
          <a:p>
            <a:pPr marL="0" indent="0">
              <a:buNone/>
            </a:pPr>
            <a:r>
              <a:rPr lang="es-MX" sz="2000" dirty="0" smtClean="0"/>
              <a:t>5.Buscar protección de otros= ALIANZA</a:t>
            </a:r>
          </a:p>
          <a:p>
            <a:pPr marL="0" indent="0">
              <a:buNone/>
            </a:pPr>
            <a:r>
              <a:rPr lang="es-MX" sz="2000" dirty="0" smtClean="0"/>
              <a:t>6.Hacer la paz con un uno y la guerra con otro= DOBLE POLÍTICA</a:t>
            </a:r>
          </a:p>
          <a:p>
            <a:pPr marL="0" indent="0">
              <a:buNone/>
            </a:pPr>
            <a:r>
              <a:rPr lang="es-MX" sz="2000" dirty="0" smtClean="0"/>
              <a:t>“</a:t>
            </a:r>
            <a:r>
              <a:rPr lang="es-MX" sz="2000" b="1" i="1" dirty="0" smtClean="0">
                <a:solidFill>
                  <a:srgbClr val="FF0000"/>
                </a:solidFill>
              </a:rPr>
              <a:t>El poder relativo del rey respecto a su enemigo determina el tipo de política que escogerá”</a:t>
            </a:r>
          </a:p>
          <a:p>
            <a:pPr marL="0" indent="0">
              <a:buNone/>
            </a:pPr>
            <a:r>
              <a:rPr lang="es-MX" sz="2000" b="1" i="1" dirty="0" smtClean="0">
                <a:solidFill>
                  <a:srgbClr val="FF0000"/>
                </a:solidFill>
              </a:rPr>
              <a:t>“Dos estados que comparten un límite común son </a:t>
            </a:r>
            <a:r>
              <a:rPr lang="es-MX" sz="2000" b="1" i="1" dirty="0" err="1" smtClean="0">
                <a:solidFill>
                  <a:srgbClr val="FF0000"/>
                </a:solidFill>
              </a:rPr>
              <a:t>intrínsicamente</a:t>
            </a:r>
            <a:r>
              <a:rPr lang="es-MX" sz="2000" b="1" i="1" dirty="0" smtClean="0">
                <a:solidFill>
                  <a:srgbClr val="FF0000"/>
                </a:solidFill>
              </a:rPr>
              <a:t> hostiles entre sí”</a:t>
            </a:r>
          </a:p>
          <a:p>
            <a:pPr marL="0" indent="0">
              <a:buNone/>
            </a:pPr>
            <a:r>
              <a:rPr lang="es-MX" sz="2000" b="1" i="1" dirty="0" smtClean="0">
                <a:solidFill>
                  <a:srgbClr val="FF0000"/>
                </a:solidFill>
              </a:rPr>
              <a:t>“El enemigo de mi enemigo es nuestro amigo” </a:t>
            </a:r>
            <a:endParaRPr lang="es-MX" sz="2000" b="1" i="1" dirty="0">
              <a:solidFill>
                <a:srgbClr val="FF0000"/>
              </a:solidFill>
            </a:endParaRPr>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7FC22767-C86B-4B1C-ADD6-4C26F1E974EB}" type="slidenum">
              <a:rPr lang="es-MX" smtClean="0"/>
              <a:t>12</a:t>
            </a:fld>
            <a:endParaRPr lang="es-MX"/>
          </a:p>
        </p:txBody>
      </p:sp>
    </p:spTree>
    <p:extLst>
      <p:ext uri="{BB962C8B-B14F-4D97-AF65-F5344CB8AC3E}">
        <p14:creationId xmlns:p14="http://schemas.microsoft.com/office/powerpoint/2010/main" val="2579331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VIII. </a:t>
            </a:r>
            <a:r>
              <a:rPr lang="es-MX" sz="3600" b="1" i="1" dirty="0" smtClean="0">
                <a:solidFill>
                  <a:srgbClr val="FF0000"/>
                </a:solidFill>
              </a:rPr>
              <a:t>SOBRE VICIOS Y CALAMIDADES</a:t>
            </a:r>
            <a:endParaRPr lang="es-MX" sz="3600" b="1" i="1" dirty="0">
              <a:solidFill>
                <a:srgbClr val="FF0000"/>
              </a:solidFill>
            </a:endParaRPr>
          </a:p>
        </p:txBody>
      </p:sp>
      <p:sp>
        <p:nvSpPr>
          <p:cNvPr id="3" name="Marcador de contenido 2"/>
          <p:cNvSpPr>
            <a:spLocks noGrp="1"/>
          </p:cNvSpPr>
          <p:nvPr>
            <p:ph idx="1"/>
          </p:nvPr>
        </p:nvSpPr>
        <p:spPr/>
        <p:txBody>
          <a:bodyPr/>
          <a:lstStyle/>
          <a:p>
            <a:r>
              <a:rPr lang="es-MX" dirty="0" smtClean="0"/>
              <a:t>EL CONJUNTO DE CALAMIDADES Y LA SOBERANÍA. SOBRE LOS PROBLEMAS DEL REY Y SU REINADO. EL CONJUNTO DE HOMBRES CON PROBLEMAS. EL GRUPO QUE MOLESTA, OBSTRUYE Y EL CON PROBLEMAS FINANCIEROS. LOS PROBLEMAS DE LAS FUERZAS ARMADAS Y LA DE LOS REINOS AMIGOS.</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13</a:t>
            </a:fld>
            <a:endParaRPr lang="es-MX"/>
          </a:p>
        </p:txBody>
      </p:sp>
    </p:spTree>
    <p:extLst>
      <p:ext uri="{BB962C8B-B14F-4D97-AF65-F5344CB8AC3E}">
        <p14:creationId xmlns:p14="http://schemas.microsoft.com/office/powerpoint/2010/main" val="4058917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IX. </a:t>
            </a:r>
            <a:r>
              <a:rPr lang="es-MX" sz="3600" b="1" i="1" dirty="0" smtClean="0">
                <a:solidFill>
                  <a:srgbClr val="FF0000"/>
                </a:solidFill>
              </a:rPr>
              <a:t>EL TRABAJO DEL INVASOR</a:t>
            </a:r>
            <a:endParaRPr lang="es-MX" sz="3600" b="1" i="1" dirty="0">
              <a:solidFill>
                <a:srgbClr val="FF0000"/>
              </a:solidFill>
            </a:endParaRPr>
          </a:p>
        </p:txBody>
      </p:sp>
      <p:sp>
        <p:nvSpPr>
          <p:cNvPr id="3" name="Marcador de contenido 2"/>
          <p:cNvSpPr>
            <a:spLocks noGrp="1"/>
          </p:cNvSpPr>
          <p:nvPr>
            <p:ph idx="1"/>
          </p:nvPr>
        </p:nvSpPr>
        <p:spPr/>
        <p:txBody>
          <a:bodyPr/>
          <a:lstStyle/>
          <a:p>
            <a:r>
              <a:rPr lang="es-MX" dirty="0" smtClean="0"/>
              <a:t> CONOCIMIENTO DEL PODER, LUGAR, TIEMPO, FORTALEZAS Y DEBILIDADES. EL MOMENTO DE INVADIR. </a:t>
            </a:r>
          </a:p>
          <a:p>
            <a:r>
              <a:rPr lang="es-MX" dirty="0" smtClean="0"/>
              <a:t>TIEMPO DE RECLUTAMIENTO, EQUIPAMIENTO. EL TRABAJO DE ESTIMAR LA FUERZA DEL RIVAL. TENSIONES EN LA RETAGUARDIA.</a:t>
            </a:r>
          </a:p>
          <a:p>
            <a:r>
              <a:rPr lang="es-MX" dirty="0" smtClean="0"/>
              <a:t> MANEJO DE PROBLEMAS INTERNOS Y EXTERNOS. ESTIMAR PÉRDIDA DE HOMBRES, RIQUEZA Y GANANCIAS. </a:t>
            </a:r>
          </a:p>
          <a:p>
            <a:r>
              <a:rPr lang="es-MX" dirty="0" smtClean="0"/>
              <a:t>PERSONAS ASOCIADAS CON TRAIDORES Y ENEMIGOS. DUDAS ACERCA DE LA RIQUEZA Y DAÑOS. EL ÉXITO EMPLEANDO MÉTODOS ESTRÁTEGICOS ALTERNATIVOS.  </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14</a:t>
            </a:fld>
            <a:endParaRPr lang="es-MX"/>
          </a:p>
        </p:txBody>
      </p:sp>
    </p:spTree>
    <p:extLst>
      <p:ext uri="{BB962C8B-B14F-4D97-AF65-F5344CB8AC3E}">
        <p14:creationId xmlns:p14="http://schemas.microsoft.com/office/powerpoint/2010/main" val="3789459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 .</a:t>
            </a:r>
            <a:r>
              <a:rPr lang="es-MX" sz="3600" b="1" i="1" dirty="0" smtClean="0">
                <a:solidFill>
                  <a:srgbClr val="FF0000"/>
                </a:solidFill>
              </a:rPr>
              <a:t>RESPECTO A LA GUERRA</a:t>
            </a:r>
            <a:endParaRPr lang="es-MX" sz="3600" b="1" i="1" dirty="0">
              <a:solidFill>
                <a:srgbClr val="FF0000"/>
              </a:solidFill>
            </a:endParaRPr>
          </a:p>
        </p:txBody>
      </p:sp>
      <p:sp>
        <p:nvSpPr>
          <p:cNvPr id="3" name="Marcador de contenido 2"/>
          <p:cNvSpPr>
            <a:spLocks noGrp="1"/>
          </p:cNvSpPr>
          <p:nvPr>
            <p:ph idx="1"/>
          </p:nvPr>
        </p:nvSpPr>
        <p:spPr>
          <a:xfrm>
            <a:off x="838200" y="1690688"/>
            <a:ext cx="10515600" cy="4486275"/>
          </a:xfrm>
        </p:spPr>
        <p:txBody>
          <a:bodyPr/>
          <a:lstStyle/>
          <a:p>
            <a:r>
              <a:rPr lang="es-MX" dirty="0" smtClean="0"/>
              <a:t>CAMPAMENTO. MARCHAS DE CAMPO. PROTECCIÓN DEL EJÉRCITO EN TIEMPOS DE TURBULENCIA Y ATAQUE. FORMAS DE LUCHAS TRAICIONERAS. EXALTAR AL EJÉRCITO A LUCHAR CONTRA LOS ENEMIGOS INTERNOS Y EL EXTERNO.</a:t>
            </a:r>
          </a:p>
          <a:p>
            <a:r>
              <a:rPr lang="es-MX" dirty="0" smtClean="0"/>
              <a:t>CAMPO DE BATALLA. TRABAJO DE LA INFANTERÍA, CABALLERÍA, CARRUAJES Y ELEFANTES. ARREGLO DE TROPAS RESPECTOS A : ALAS, FLANCOS Y FRENTE. DISTINCIÓN ENTRE TROPAS DÉBILES Y FUERTES. LA BATALLA CON LAS 4 FUERZAS. EL ARREGLO DEL EJÉRCITO CONTRA EL ENEMIGO COMO : EQUIPO, SERPIENTE,CÍRCULO, ORDEN DISTANTE.</a:t>
            </a:r>
          </a:p>
          <a:p>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15</a:t>
            </a:fld>
            <a:endParaRPr lang="es-MX"/>
          </a:p>
        </p:txBody>
      </p:sp>
    </p:spTree>
    <p:extLst>
      <p:ext uri="{BB962C8B-B14F-4D97-AF65-F5344CB8AC3E}">
        <p14:creationId xmlns:p14="http://schemas.microsoft.com/office/powerpoint/2010/main" val="572149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XI. </a:t>
            </a:r>
            <a:r>
              <a:rPr lang="es-MX" sz="3600" b="1" i="1" dirty="0" smtClean="0">
                <a:solidFill>
                  <a:srgbClr val="FF0000"/>
                </a:solidFill>
              </a:rPr>
              <a:t>CONDUCTA DE LAS CORPORACIONES</a:t>
            </a:r>
            <a:endParaRPr lang="es-MX" sz="3600" b="1" i="1" dirty="0">
              <a:solidFill>
                <a:srgbClr val="FF0000"/>
              </a:solidFill>
            </a:endParaRPr>
          </a:p>
        </p:txBody>
      </p:sp>
      <p:sp>
        <p:nvSpPr>
          <p:cNvPr id="3" name="Marcador de contenido 2"/>
          <p:cNvSpPr>
            <a:spLocks noGrp="1"/>
          </p:cNvSpPr>
          <p:nvPr>
            <p:ph idx="1"/>
          </p:nvPr>
        </p:nvSpPr>
        <p:spPr/>
        <p:txBody>
          <a:bodyPr/>
          <a:lstStyle/>
          <a:p>
            <a:pPr marL="0" indent="0">
              <a:buNone/>
            </a:pPr>
            <a:r>
              <a:rPr lang="es-MX" dirty="0" smtClean="0"/>
              <a:t> </a:t>
            </a:r>
          </a:p>
          <a:p>
            <a:endParaRPr lang="es-MX" dirty="0"/>
          </a:p>
          <a:p>
            <a:pPr marL="457200" lvl="1" indent="0">
              <a:buNone/>
            </a:pPr>
            <a:r>
              <a:rPr lang="es-MX" dirty="0" smtClean="0"/>
              <a:t>		</a:t>
            </a:r>
            <a:r>
              <a:rPr lang="es-MX" sz="3200" dirty="0" smtClean="0"/>
              <a:t>CAUSAS DE DISENSIÓN. CASTIGO SECRETO</a:t>
            </a:r>
            <a:endParaRPr lang="es-MX" sz="3200"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16</a:t>
            </a:fld>
            <a:endParaRPr lang="es-MX"/>
          </a:p>
        </p:txBody>
      </p:sp>
    </p:spTree>
    <p:extLst>
      <p:ext uri="{BB962C8B-B14F-4D97-AF65-F5344CB8AC3E}">
        <p14:creationId xmlns:p14="http://schemas.microsoft.com/office/powerpoint/2010/main" val="4508577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XII. </a:t>
            </a:r>
            <a:r>
              <a:rPr lang="es-MX" sz="3600" b="1" i="1" dirty="0" smtClean="0">
                <a:solidFill>
                  <a:srgbClr val="FF0000"/>
                </a:solidFill>
              </a:rPr>
              <a:t>EL ENEMIGO PODEROSO</a:t>
            </a:r>
            <a:endParaRPr lang="es-MX" sz="3600" b="1" i="1" dirty="0">
              <a:solidFill>
                <a:srgbClr val="FF0000"/>
              </a:solidFill>
            </a:endParaRPr>
          </a:p>
        </p:txBody>
      </p:sp>
      <p:sp>
        <p:nvSpPr>
          <p:cNvPr id="3" name="Marcador de contenido 2"/>
          <p:cNvSpPr>
            <a:spLocks noGrp="1"/>
          </p:cNvSpPr>
          <p:nvPr>
            <p:ph idx="1"/>
          </p:nvPr>
        </p:nvSpPr>
        <p:spPr/>
        <p:txBody>
          <a:bodyPr/>
          <a:lstStyle/>
          <a:p>
            <a:endParaRPr lang="es-MX" dirty="0" smtClean="0"/>
          </a:p>
          <a:p>
            <a:pPr marL="0" indent="0">
              <a:buNone/>
            </a:pPr>
            <a:r>
              <a:rPr lang="es-MX" dirty="0" smtClean="0"/>
              <a:t>LOS DEBERES DEL MENSAJERO. BATALLAS DE LA INTRIGA. ASESINATO DE LOS COM	ANDANTES EN JEFES DEL ENEMIGO. ESPÍAS CON ARMAS, FUEGO Y VENENOS. DESTRUCCIÓN DE GRANEROS Y BODEGAS. CAPTURAS DEL ENEMIGO USANDO PLANES SECRETOS. LA VICTORIA TOTAL.</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17</a:t>
            </a:fld>
            <a:endParaRPr lang="es-MX"/>
          </a:p>
        </p:txBody>
      </p:sp>
    </p:spTree>
    <p:extLst>
      <p:ext uri="{BB962C8B-B14F-4D97-AF65-F5344CB8AC3E}">
        <p14:creationId xmlns:p14="http://schemas.microsoft.com/office/powerpoint/2010/main" val="28164478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XIII. </a:t>
            </a:r>
            <a:r>
              <a:rPr lang="es-MX" sz="3200" b="1" i="1" dirty="0" smtClean="0">
                <a:solidFill>
                  <a:srgbClr val="FF0000"/>
                </a:solidFill>
              </a:rPr>
              <a:t>MEDIOS ESTRATÉGICOS PARA 			CONQUISTAR UNA FORTALEZA</a:t>
            </a:r>
            <a:endParaRPr lang="es-MX" sz="3200" b="1" i="1" dirty="0">
              <a:solidFill>
                <a:srgbClr val="FF0000"/>
              </a:solidFill>
            </a:endParaRPr>
          </a:p>
        </p:txBody>
      </p:sp>
      <p:sp>
        <p:nvSpPr>
          <p:cNvPr id="3" name="Marcador de contenido 2"/>
          <p:cNvSpPr>
            <a:spLocks noGrp="1"/>
          </p:cNvSpPr>
          <p:nvPr>
            <p:ph idx="1"/>
          </p:nvPr>
        </p:nvSpPr>
        <p:spPr/>
        <p:txBody>
          <a:bodyPr/>
          <a:lstStyle/>
          <a:p>
            <a:r>
              <a:rPr lang="es-MX" dirty="0" smtClean="0"/>
              <a:t>SEMBRANDO LAS SEMILLAS DE LA DISENSIÓN. LA PREFERENCIA  DEL REY POR LOS PLANES SECRETOS. EL ROL DE LOS ESPÍAS EN UN SITIO. </a:t>
            </a:r>
          </a:p>
          <a:p>
            <a:r>
              <a:rPr lang="es-MX" dirty="0" smtClean="0"/>
              <a:t>LA OPERACIÓN DE SITIAR. RESTAURAR LA PAZ EN UN PAÍS CONQUISTADO. </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18</a:t>
            </a:fld>
            <a:endParaRPr lang="es-MX"/>
          </a:p>
        </p:txBody>
      </p:sp>
    </p:spTree>
    <p:extLst>
      <p:ext uri="{BB962C8B-B14F-4D97-AF65-F5344CB8AC3E}">
        <p14:creationId xmlns:p14="http://schemas.microsoft.com/office/powerpoint/2010/main" val="2358628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XIV. </a:t>
            </a:r>
            <a:r>
              <a:rPr lang="es-MX" sz="3600" b="1" dirty="0" smtClean="0"/>
              <a:t>MEDIOS SECRETOS</a:t>
            </a:r>
            <a:endParaRPr lang="es-MX" sz="3600" b="1" dirty="0"/>
          </a:p>
        </p:txBody>
      </p:sp>
      <p:sp>
        <p:nvSpPr>
          <p:cNvPr id="3" name="Marcador de contenido 2"/>
          <p:cNvSpPr>
            <a:spLocks noGrp="1"/>
          </p:cNvSpPr>
          <p:nvPr>
            <p:ph idx="1"/>
          </p:nvPr>
        </p:nvSpPr>
        <p:spPr/>
        <p:txBody>
          <a:bodyPr/>
          <a:lstStyle/>
          <a:p>
            <a:r>
              <a:rPr lang="es-MX" dirty="0" smtClean="0"/>
              <a:t>MEDIOS PARA DAÑAR AL ENEMIGO. PLANES MARAVILLOSOS E ILUSORIOS (VENENOS Y DROGAS). APLICAR MEDICINAS Y MANTRAS.</a:t>
            </a:r>
          </a:p>
          <a:p>
            <a:r>
              <a:rPr lang="es-MX" dirty="0" smtClean="0"/>
              <a:t>MEDICINAS PARA LAS HERIDAS DE NUESTRO EJÉRCITO.</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19</a:t>
            </a:fld>
            <a:endParaRPr lang="es-MX"/>
          </a:p>
        </p:txBody>
      </p:sp>
    </p:spTree>
    <p:extLst>
      <p:ext uri="{BB962C8B-B14F-4D97-AF65-F5344CB8AC3E}">
        <p14:creationId xmlns:p14="http://schemas.microsoft.com/office/powerpoint/2010/main" val="1766912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777875"/>
          </a:xfrm>
        </p:spPr>
        <p:txBody>
          <a:bodyPr/>
          <a:lstStyle/>
          <a:p>
            <a:r>
              <a:rPr lang="es-MX" dirty="0" smtClean="0"/>
              <a:t>		TEMAS   CENTRALES</a:t>
            </a:r>
            <a:endParaRPr lang="es-MX" dirty="0"/>
          </a:p>
        </p:txBody>
      </p:sp>
      <p:sp>
        <p:nvSpPr>
          <p:cNvPr id="3" name="Marcador de contenido 2"/>
          <p:cNvSpPr>
            <a:spLocks noGrp="1"/>
          </p:cNvSpPr>
          <p:nvPr>
            <p:ph idx="1"/>
          </p:nvPr>
        </p:nvSpPr>
        <p:spPr/>
        <p:txBody>
          <a:bodyPr>
            <a:normAutofit fontScale="92500" lnSpcReduction="20000"/>
          </a:bodyPr>
          <a:lstStyle/>
          <a:p>
            <a:pPr fontAlgn="b"/>
            <a:r>
              <a:rPr lang="es-MX" dirty="0"/>
              <a:t>EL REY</a:t>
            </a:r>
          </a:p>
          <a:p>
            <a:pPr fontAlgn="b"/>
            <a:r>
              <a:rPr lang="es-MX" dirty="0"/>
              <a:t>EL ESTADO BIEN ORGANIZADO</a:t>
            </a:r>
          </a:p>
          <a:p>
            <a:pPr fontAlgn="b"/>
            <a:r>
              <a:rPr lang="es-MX" dirty="0"/>
              <a:t>TESORO, FUENTES DE INGRESO</a:t>
            </a:r>
          </a:p>
          <a:p>
            <a:pPr fontAlgn="b"/>
            <a:r>
              <a:rPr lang="es-MX" dirty="0"/>
              <a:t>CONTABILIDAD, AUDITORÍA</a:t>
            </a:r>
          </a:p>
          <a:p>
            <a:pPr fontAlgn="b"/>
            <a:r>
              <a:rPr lang="es-MX" dirty="0"/>
              <a:t>REGULACIONES SERVICIO CIVIL</a:t>
            </a:r>
          </a:p>
          <a:p>
            <a:pPr fontAlgn="b"/>
            <a:r>
              <a:rPr lang="es-MX" dirty="0"/>
              <a:t>LOS MINISTERIOS </a:t>
            </a:r>
          </a:p>
          <a:p>
            <a:pPr fontAlgn="b"/>
            <a:r>
              <a:rPr lang="es-MX" dirty="0"/>
              <a:t>LEY Y JUSTICIA</a:t>
            </a:r>
          </a:p>
          <a:p>
            <a:pPr fontAlgn="b"/>
            <a:r>
              <a:rPr lang="es-MX" dirty="0"/>
              <a:t>OPERACIONES ENCUBIERTAS</a:t>
            </a:r>
          </a:p>
          <a:p>
            <a:pPr fontAlgn="b"/>
            <a:r>
              <a:rPr lang="es-MX" dirty="0"/>
              <a:t>POLITICAS EXTERIOR</a:t>
            </a:r>
          </a:p>
          <a:p>
            <a:pPr fontAlgn="b"/>
            <a:r>
              <a:rPr lang="es-MX" dirty="0"/>
              <a:t>GUERRA Y DEFENSA</a:t>
            </a:r>
          </a:p>
          <a:p>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2</a:t>
            </a:fld>
            <a:endParaRPr lang="es-MX"/>
          </a:p>
        </p:txBody>
      </p:sp>
    </p:spTree>
    <p:extLst>
      <p:ext uri="{BB962C8B-B14F-4D97-AF65-F5344CB8AC3E}">
        <p14:creationId xmlns:p14="http://schemas.microsoft.com/office/powerpoint/2010/main" val="2091373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XV. </a:t>
            </a:r>
            <a:r>
              <a:rPr lang="es-MX" sz="3600" b="1" i="1" dirty="0" smtClean="0">
                <a:solidFill>
                  <a:srgbClr val="FF0000"/>
                </a:solidFill>
              </a:rPr>
              <a:t>EL PLAN DE UN TRATADO</a:t>
            </a:r>
            <a:endParaRPr lang="es-MX" sz="3600" b="1" i="1" dirty="0">
              <a:solidFill>
                <a:srgbClr val="FF0000"/>
              </a:solidFill>
            </a:endParaRPr>
          </a:p>
        </p:txBody>
      </p:sp>
      <p:sp>
        <p:nvSpPr>
          <p:cNvPr id="3" name="Marcador de contenido 2"/>
          <p:cNvSpPr>
            <a:spLocks noGrp="1"/>
          </p:cNvSpPr>
          <p:nvPr>
            <p:ph idx="1"/>
          </p:nvPr>
        </p:nvSpPr>
        <p:spPr/>
        <p:txBody>
          <a:bodyPr/>
          <a:lstStyle/>
          <a:p>
            <a:endParaRPr lang="es-MX" dirty="0" smtClean="0"/>
          </a:p>
          <a:p>
            <a:pPr lvl="2"/>
            <a:r>
              <a:rPr lang="es-MX" sz="3600" dirty="0" smtClean="0"/>
              <a:t>DIVISIÓN PARAGRÁFICA DE UN TRATADO</a:t>
            </a:r>
            <a:endParaRPr lang="es-MX" sz="3600"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20</a:t>
            </a:fld>
            <a:endParaRPr lang="es-MX"/>
          </a:p>
        </p:txBody>
      </p:sp>
    </p:spTree>
    <p:extLst>
      <p:ext uri="{BB962C8B-B14F-4D97-AF65-F5344CB8AC3E}">
        <p14:creationId xmlns:p14="http://schemas.microsoft.com/office/powerpoint/2010/main" val="3651624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smtClean="0"/>
              <a:t>	</a:t>
            </a:r>
            <a:r>
              <a:rPr lang="es-MX" smtClean="0"/>
              <a:t>EL MODELO DE KAUTYLIA</a:t>
            </a:r>
            <a:endParaRPr lang="es-MX" dirty="0"/>
          </a:p>
        </p:txBody>
      </p:sp>
      <p:sp>
        <p:nvSpPr>
          <p:cNvPr id="3" name="Marcador de contenido 2"/>
          <p:cNvSpPr>
            <a:spLocks noGrp="1"/>
          </p:cNvSpPr>
          <p:nvPr>
            <p:ph idx="1"/>
          </p:nvPr>
        </p:nvSpPr>
        <p:spPr/>
        <p:txBody>
          <a:bodyPr/>
          <a:lstStyle/>
          <a:p>
            <a:pPr marL="457200" lvl="1" indent="0">
              <a:buNone/>
            </a:pPr>
            <a:r>
              <a:rPr lang="es-MX" dirty="0" smtClean="0"/>
              <a:t> </a:t>
            </a:r>
            <a:r>
              <a:rPr lang="es-MX" sz="1600" dirty="0" smtClean="0"/>
              <a:t>(X1) GRAN CAPACIDAD MILITAR</a:t>
            </a:r>
          </a:p>
          <a:p>
            <a:pPr marL="3657600" lvl="8" indent="0">
              <a:buNone/>
            </a:pPr>
            <a:r>
              <a:rPr lang="es-MX" sz="1600" dirty="0" smtClean="0"/>
              <a:t>                                  </a:t>
            </a:r>
            <a:r>
              <a:rPr lang="es-MX" sz="1600" dirty="0" smtClean="0"/>
              <a:t> (</a:t>
            </a:r>
            <a:r>
              <a:rPr lang="es-MX" dirty="0" smtClean="0"/>
              <a:t> I )t1                    ( I )t2           		(</a:t>
            </a:r>
            <a:r>
              <a:rPr lang="es-MX" dirty="0" smtClean="0"/>
              <a:t>Y)</a:t>
            </a:r>
            <a:endParaRPr lang="es-MX" dirty="0"/>
          </a:p>
          <a:p>
            <a:pPr marL="457200" lvl="1" indent="0">
              <a:buNone/>
            </a:pPr>
            <a:r>
              <a:rPr lang="es-MX" sz="1600" dirty="0" smtClean="0"/>
              <a:t>(</a:t>
            </a:r>
            <a:r>
              <a:rPr lang="es-MX" sz="1600" dirty="0" smtClean="0"/>
              <a:t>X2) ARMONIA </a:t>
            </a:r>
            <a:r>
              <a:rPr lang="es-MX" sz="1600" dirty="0" smtClean="0"/>
              <a:t>COMUNAL			</a:t>
            </a:r>
            <a:r>
              <a:rPr lang="es-MX" sz="1600" dirty="0" smtClean="0"/>
              <a:t>DESARRROLLO     </a:t>
            </a:r>
            <a:r>
              <a:rPr lang="es-MX" sz="1600" dirty="0" smtClean="0"/>
              <a:t>	</a:t>
            </a:r>
            <a:r>
              <a:rPr lang="es-MX" sz="1600" dirty="0" smtClean="0"/>
              <a:t>    </a:t>
            </a:r>
            <a:r>
              <a:rPr lang="es-MX" sz="1800" b="1" dirty="0" smtClean="0">
                <a:solidFill>
                  <a:srgbClr val="FF0000"/>
                </a:solidFill>
              </a:rPr>
              <a:t>GUERRA</a:t>
            </a:r>
            <a:r>
              <a:rPr lang="es-MX" sz="1800" b="1" dirty="0" smtClean="0">
                <a:solidFill>
                  <a:srgbClr val="FF0000"/>
                </a:solidFill>
              </a:rPr>
              <a:t>	</a:t>
            </a:r>
            <a:r>
              <a:rPr lang="es-MX" sz="1600" dirty="0" smtClean="0"/>
              <a:t>	PAZ</a:t>
            </a:r>
            <a:endParaRPr lang="es-MX" sz="1600" dirty="0" smtClean="0"/>
          </a:p>
          <a:p>
            <a:pPr marL="457200" lvl="1" indent="0">
              <a:buNone/>
            </a:pPr>
            <a:r>
              <a:rPr lang="es-MX" sz="1600" dirty="0"/>
              <a:t>	</a:t>
            </a:r>
            <a:r>
              <a:rPr lang="es-MX" sz="1600" dirty="0" smtClean="0"/>
              <a:t>				</a:t>
            </a:r>
            <a:r>
              <a:rPr lang="es-MX" sz="1600" dirty="0" smtClean="0"/>
              <a:t>ECONÓMICO</a:t>
            </a:r>
            <a:r>
              <a:rPr lang="es-MX" sz="1600" dirty="0" smtClean="0"/>
              <a:t>		</a:t>
            </a:r>
            <a:r>
              <a:rPr lang="es-MX" sz="1600" dirty="0" smtClean="0"/>
              <a:t>	             PROSPERIDAD</a:t>
            </a:r>
            <a:endParaRPr lang="es-MX" sz="1600" dirty="0" smtClean="0"/>
          </a:p>
          <a:p>
            <a:pPr marL="457200" lvl="1" indent="0">
              <a:buNone/>
            </a:pPr>
            <a:endParaRPr lang="es-MX" sz="1600" dirty="0"/>
          </a:p>
          <a:p>
            <a:pPr marL="457200" lvl="1" indent="0">
              <a:buNone/>
            </a:pPr>
            <a:r>
              <a:rPr lang="es-MX" sz="1600" dirty="0" smtClean="0"/>
              <a:t>(X3) GOBIERNO FUERTE Y ROBUSTO</a:t>
            </a:r>
            <a:endParaRPr lang="es-MX" sz="1600" dirty="0"/>
          </a:p>
        </p:txBody>
      </p:sp>
      <p:sp>
        <p:nvSpPr>
          <p:cNvPr id="4" name="Flecha derecha 3"/>
          <p:cNvSpPr/>
          <p:nvPr/>
        </p:nvSpPr>
        <p:spPr>
          <a:xfrm>
            <a:off x="4356491" y="2630269"/>
            <a:ext cx="858129" cy="29542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5" name="Flecha derecha 4"/>
          <p:cNvSpPr/>
          <p:nvPr/>
        </p:nvSpPr>
        <p:spPr>
          <a:xfrm>
            <a:off x="8761633" y="2509329"/>
            <a:ext cx="393895" cy="3938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Marcador de pie de página 6"/>
          <p:cNvSpPr>
            <a:spLocks noGrp="1"/>
          </p:cNvSpPr>
          <p:nvPr>
            <p:ph type="ftr" sz="quarter" idx="11"/>
          </p:nvPr>
        </p:nvSpPr>
        <p:spPr/>
        <p:txBody>
          <a:bodyPr/>
          <a:lstStyle/>
          <a:p>
            <a:r>
              <a:rPr lang="es-MX" smtClean="0"/>
              <a:t>FANOR   LARRAIN  V</a:t>
            </a:r>
            <a:endParaRPr lang="es-MX"/>
          </a:p>
        </p:txBody>
      </p:sp>
      <p:sp>
        <p:nvSpPr>
          <p:cNvPr id="8" name="Marcador de número de diapositiva 7"/>
          <p:cNvSpPr>
            <a:spLocks noGrp="1"/>
          </p:cNvSpPr>
          <p:nvPr>
            <p:ph type="sldNum" sz="quarter" idx="12"/>
          </p:nvPr>
        </p:nvSpPr>
        <p:spPr/>
        <p:txBody>
          <a:bodyPr/>
          <a:lstStyle/>
          <a:p>
            <a:fld id="{7FC22767-C86B-4B1C-ADD6-4C26F1E974EB}" type="slidenum">
              <a:rPr lang="es-MX" smtClean="0"/>
              <a:t>21</a:t>
            </a:fld>
            <a:endParaRPr lang="es-MX"/>
          </a:p>
        </p:txBody>
      </p:sp>
      <p:sp>
        <p:nvSpPr>
          <p:cNvPr id="9" name="Flecha derecha 8"/>
          <p:cNvSpPr/>
          <p:nvPr/>
        </p:nvSpPr>
        <p:spPr>
          <a:xfrm>
            <a:off x="6870701" y="2464976"/>
            <a:ext cx="431799" cy="39389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076803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6"/>
            <a:ext cx="10515600" cy="645528"/>
          </a:xfrm>
        </p:spPr>
        <p:txBody>
          <a:bodyPr>
            <a:normAutofit fontScale="90000"/>
          </a:bodyPr>
          <a:lstStyle/>
          <a:p>
            <a:r>
              <a:rPr lang="es-MX" dirty="0" smtClean="0"/>
              <a:t>		15   LIBROS</a:t>
            </a:r>
            <a:endParaRPr lang="es-MX" dirty="0"/>
          </a:p>
        </p:txBody>
      </p:sp>
      <p:sp>
        <p:nvSpPr>
          <p:cNvPr id="3" name="Marcador de contenido 2"/>
          <p:cNvSpPr>
            <a:spLocks noGrp="1"/>
          </p:cNvSpPr>
          <p:nvPr>
            <p:ph idx="1"/>
          </p:nvPr>
        </p:nvSpPr>
        <p:spPr>
          <a:xfrm>
            <a:off x="838200" y="902368"/>
            <a:ext cx="10515600" cy="5274595"/>
          </a:xfrm>
        </p:spPr>
        <p:txBody>
          <a:bodyPr>
            <a:normAutofit fontScale="40000" lnSpcReduction="20000"/>
          </a:bodyPr>
          <a:lstStyle/>
          <a:p>
            <a:pPr marL="0" indent="0" fontAlgn="b">
              <a:buNone/>
            </a:pPr>
            <a:endParaRPr lang="es-MX" dirty="0"/>
          </a:p>
          <a:p>
            <a:pPr fontAlgn="b"/>
            <a:r>
              <a:rPr lang="es-MX" sz="4200" dirty="0"/>
              <a:t>I . Respecto a la disciplina</a:t>
            </a:r>
          </a:p>
          <a:p>
            <a:pPr fontAlgn="b"/>
            <a:r>
              <a:rPr lang="es-ES" sz="4200" b="1" dirty="0">
                <a:solidFill>
                  <a:srgbClr val="FF0000"/>
                </a:solidFill>
              </a:rPr>
              <a:t>II. Deberes de los </a:t>
            </a:r>
            <a:r>
              <a:rPr lang="es-ES" sz="4200" b="1" dirty="0" err="1">
                <a:solidFill>
                  <a:srgbClr val="FF0000"/>
                </a:solidFill>
              </a:rPr>
              <a:t>Super</a:t>
            </a:r>
            <a:r>
              <a:rPr lang="es-ES" sz="4200" b="1" dirty="0">
                <a:solidFill>
                  <a:srgbClr val="FF0000"/>
                </a:solidFill>
              </a:rPr>
              <a:t> Intendentes</a:t>
            </a:r>
            <a:endParaRPr lang="es-MX" sz="4200" b="1" dirty="0">
              <a:solidFill>
                <a:srgbClr val="FF0000"/>
              </a:solidFill>
            </a:endParaRPr>
          </a:p>
          <a:p>
            <a:pPr fontAlgn="b"/>
            <a:r>
              <a:rPr lang="es-ES" sz="4200" dirty="0"/>
              <a:t>III. En lo que respecta a la LEY</a:t>
            </a:r>
            <a:endParaRPr lang="es-MX" sz="4200" dirty="0"/>
          </a:p>
          <a:p>
            <a:pPr fontAlgn="b"/>
            <a:r>
              <a:rPr lang="es-MX" sz="4200" dirty="0"/>
              <a:t> IV. Sacándose la espinas</a:t>
            </a:r>
          </a:p>
          <a:p>
            <a:pPr fontAlgn="b"/>
            <a:r>
              <a:rPr lang="es-ES" sz="4200" dirty="0"/>
              <a:t>V. Conducta De los cortesanos</a:t>
            </a:r>
            <a:endParaRPr lang="es-MX" sz="4200" dirty="0"/>
          </a:p>
          <a:p>
            <a:pPr fontAlgn="b"/>
            <a:r>
              <a:rPr lang="es-ES" sz="4200" dirty="0"/>
              <a:t>VI. Fuente de soberanía del </a:t>
            </a:r>
            <a:r>
              <a:rPr lang="es-ES" sz="4200" dirty="0" smtClean="0"/>
              <a:t>reino</a:t>
            </a:r>
            <a:endParaRPr lang="es-MX" sz="4200" dirty="0"/>
          </a:p>
          <a:p>
            <a:pPr fontAlgn="b"/>
            <a:r>
              <a:rPr lang="es-ES" sz="4200" b="1" dirty="0">
                <a:solidFill>
                  <a:srgbClr val="FF0000"/>
                </a:solidFill>
              </a:rPr>
              <a:t>VII</a:t>
            </a:r>
            <a:r>
              <a:rPr lang="es-ES" sz="4200" b="1" dirty="0" smtClean="0">
                <a:solidFill>
                  <a:srgbClr val="FF0000"/>
                </a:solidFill>
              </a:rPr>
              <a:t>. Fin </a:t>
            </a:r>
            <a:r>
              <a:rPr lang="es-ES" sz="4200" b="1" dirty="0">
                <a:solidFill>
                  <a:srgbClr val="FF0000"/>
                </a:solidFill>
              </a:rPr>
              <a:t>de la política de 6 partes</a:t>
            </a:r>
            <a:endParaRPr lang="es-MX" sz="4200" b="1" dirty="0">
              <a:solidFill>
                <a:srgbClr val="FF0000"/>
              </a:solidFill>
            </a:endParaRPr>
          </a:p>
          <a:p>
            <a:pPr fontAlgn="b"/>
            <a:r>
              <a:rPr lang="es-MX" sz="4200" dirty="0"/>
              <a:t>VIII. Vicios </a:t>
            </a:r>
            <a:r>
              <a:rPr lang="es-MX" sz="4200" dirty="0" smtClean="0"/>
              <a:t>y calamidades</a:t>
            </a:r>
            <a:endParaRPr lang="es-MX" sz="4200" dirty="0"/>
          </a:p>
          <a:p>
            <a:pPr fontAlgn="b"/>
            <a:r>
              <a:rPr lang="es-ES" sz="4200" dirty="0"/>
              <a:t>IX. El trabajo del invasor</a:t>
            </a:r>
            <a:endParaRPr lang="es-MX" sz="4200" dirty="0"/>
          </a:p>
          <a:p>
            <a:pPr fontAlgn="b"/>
            <a:r>
              <a:rPr lang="es-ES" sz="4200" dirty="0"/>
              <a:t>X. Respecto a la guerra</a:t>
            </a:r>
            <a:endParaRPr lang="es-MX" sz="4200" dirty="0"/>
          </a:p>
          <a:p>
            <a:pPr fontAlgn="b"/>
            <a:r>
              <a:rPr lang="es-ES" sz="4200" dirty="0"/>
              <a:t>XI. Conducta de las corporaciones</a:t>
            </a:r>
            <a:endParaRPr lang="es-MX" sz="4200" dirty="0"/>
          </a:p>
          <a:p>
            <a:pPr fontAlgn="b"/>
            <a:r>
              <a:rPr lang="es-ES" sz="4200" dirty="0"/>
              <a:t>XII. Respecto a un enemigo poderoso</a:t>
            </a:r>
            <a:endParaRPr lang="es-MX" sz="4200" dirty="0"/>
          </a:p>
          <a:p>
            <a:pPr fontAlgn="b"/>
            <a:r>
              <a:rPr lang="es-ES" sz="4200" dirty="0"/>
              <a:t>XIII. Cómo tomar una fortaleza</a:t>
            </a:r>
            <a:endParaRPr lang="es-MX" sz="4200" dirty="0"/>
          </a:p>
          <a:p>
            <a:pPr fontAlgn="b"/>
            <a:r>
              <a:rPr lang="es-MX" sz="4200" dirty="0"/>
              <a:t>XIV. Medios secretos</a:t>
            </a:r>
          </a:p>
          <a:p>
            <a:pPr fontAlgn="b"/>
            <a:r>
              <a:rPr lang="es-ES" sz="4200" dirty="0"/>
              <a:t>XV. El plan de un tratado</a:t>
            </a:r>
            <a:endParaRPr lang="es-MX" sz="4200" dirty="0"/>
          </a:p>
          <a:p>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3</a:t>
            </a:fld>
            <a:endParaRPr lang="es-MX"/>
          </a:p>
        </p:txBody>
      </p:sp>
    </p:spTree>
    <p:extLst>
      <p:ext uri="{BB962C8B-B14F-4D97-AF65-F5344CB8AC3E}">
        <p14:creationId xmlns:p14="http://schemas.microsoft.com/office/powerpoint/2010/main" val="1987406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	</a:t>
            </a:r>
            <a:r>
              <a:rPr lang="es-MX" dirty="0" smtClean="0"/>
              <a:t>	ANEXOS</a:t>
            </a:r>
            <a:endParaRPr lang="es-MX" dirty="0"/>
          </a:p>
        </p:txBody>
      </p:sp>
      <p:sp>
        <p:nvSpPr>
          <p:cNvPr id="3" name="Marcador de contenido 2"/>
          <p:cNvSpPr>
            <a:spLocks noGrp="1"/>
          </p:cNvSpPr>
          <p:nvPr>
            <p:ph idx="1"/>
          </p:nvPr>
        </p:nvSpPr>
        <p:spPr/>
        <p:txBody>
          <a:bodyPr>
            <a:normAutofit fontScale="62500" lnSpcReduction="20000"/>
          </a:bodyPr>
          <a:lstStyle/>
          <a:p>
            <a:pPr marL="0" indent="0" fontAlgn="b">
              <a:buNone/>
            </a:pPr>
            <a:endParaRPr lang="es-MX" dirty="0"/>
          </a:p>
          <a:p>
            <a:pPr fontAlgn="b"/>
            <a:r>
              <a:rPr lang="es-MX" dirty="0"/>
              <a:t>PESOS , MEDIDAS Y TIEMPO</a:t>
            </a:r>
          </a:p>
          <a:p>
            <a:pPr fontAlgn="b"/>
            <a:r>
              <a:rPr lang="es-MX" dirty="0"/>
              <a:t>MERCANCIAS</a:t>
            </a:r>
          </a:p>
          <a:p>
            <a:pPr fontAlgn="b"/>
            <a:r>
              <a:rPr lang="es-MX" dirty="0"/>
              <a:t>ANIMALES. DOMESTICOS, SALVAJES</a:t>
            </a:r>
          </a:p>
          <a:p>
            <a:pPr fontAlgn="b"/>
            <a:r>
              <a:rPr lang="es-MX" dirty="0"/>
              <a:t>RACIONES</a:t>
            </a:r>
          </a:p>
          <a:p>
            <a:pPr fontAlgn="b"/>
            <a:r>
              <a:rPr lang="es-MX" dirty="0"/>
              <a:t>METALURGIA</a:t>
            </a:r>
          </a:p>
          <a:p>
            <a:pPr fontAlgn="b"/>
            <a:r>
              <a:rPr lang="es-MX" dirty="0"/>
              <a:t>PROFESIONES</a:t>
            </a:r>
          </a:p>
          <a:p>
            <a:pPr fontAlgn="b"/>
            <a:r>
              <a:rPr lang="es-MX" dirty="0"/>
              <a:t>OFICIALES DEL ESTADO. ESCALAFÓN</a:t>
            </a:r>
          </a:p>
          <a:p>
            <a:pPr fontAlgn="b"/>
            <a:r>
              <a:rPr lang="es-MX" dirty="0"/>
              <a:t>FUENTES DE INGRESO</a:t>
            </a:r>
          </a:p>
          <a:p>
            <a:pPr fontAlgn="b"/>
            <a:r>
              <a:rPr lang="es-MX" dirty="0"/>
              <a:t>TARIFAS ADUANAS</a:t>
            </a:r>
          </a:p>
          <a:p>
            <a:pPr fontAlgn="b"/>
            <a:r>
              <a:rPr lang="es-MX" dirty="0"/>
              <a:t>BEBIDAS ALCOHÓLICAS</a:t>
            </a:r>
          </a:p>
          <a:p>
            <a:pPr fontAlgn="b"/>
            <a:r>
              <a:rPr lang="es-MX" dirty="0"/>
              <a:t>METODOS DE POLITICA EXTERIOR</a:t>
            </a:r>
          </a:p>
          <a:p>
            <a:pPr fontAlgn="b"/>
            <a:r>
              <a:rPr lang="es-MX" dirty="0"/>
              <a:t>SOBRE ELEFANTES</a:t>
            </a:r>
          </a:p>
          <a:p>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4</a:t>
            </a:fld>
            <a:endParaRPr lang="es-MX"/>
          </a:p>
        </p:txBody>
      </p:sp>
    </p:spTree>
    <p:extLst>
      <p:ext uri="{BB962C8B-B14F-4D97-AF65-F5344CB8AC3E}">
        <p14:creationId xmlns:p14="http://schemas.microsoft.com/office/powerpoint/2010/main" val="504756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I.  </a:t>
            </a:r>
            <a:r>
              <a:rPr lang="es-MX" b="1" i="1" dirty="0" smtClean="0">
                <a:solidFill>
                  <a:srgbClr val="FF0000"/>
                </a:solidFill>
              </a:rPr>
              <a:t>LA DISCIPLINA</a:t>
            </a:r>
            <a:endParaRPr lang="es-MX" b="1" i="1" dirty="0">
              <a:solidFill>
                <a:srgbClr val="FF0000"/>
              </a:solidFill>
            </a:endParaRPr>
          </a:p>
        </p:txBody>
      </p:sp>
      <p:sp>
        <p:nvSpPr>
          <p:cNvPr id="3" name="Marcador de contenido 2"/>
          <p:cNvSpPr>
            <a:spLocks noGrp="1"/>
          </p:cNvSpPr>
          <p:nvPr>
            <p:ph idx="1"/>
          </p:nvPr>
        </p:nvSpPr>
        <p:spPr/>
        <p:txBody>
          <a:bodyPr>
            <a:normAutofit lnSpcReduction="10000"/>
          </a:bodyPr>
          <a:lstStyle/>
          <a:p>
            <a:r>
              <a:rPr lang="es-MX" dirty="0" smtClean="0"/>
              <a:t>LA VIDA DEL REY Y EL FIN DE LAS CIENCIAS. ASOCIACIÓN CON LOS VIEJOS. CONTROL IMPRESIONES . </a:t>
            </a:r>
            <a:r>
              <a:rPr lang="es-MX" dirty="0" smtClean="0"/>
              <a:t>LOS DEBERES DEL REY HACIA EL HAREM. SEGURIDAD PERSONAL. LA PROTECCIÓN DEL PRÍNCIPE. LA CONDUCTA DEL PRÍNCIPE BAJO CONTROL.</a:t>
            </a:r>
          </a:p>
          <a:p>
            <a:pPr marL="0" indent="0">
              <a:buNone/>
            </a:pPr>
            <a:endParaRPr lang="es-MX" dirty="0" smtClean="0"/>
          </a:p>
          <a:p>
            <a:r>
              <a:rPr lang="es-MX" dirty="0" smtClean="0"/>
              <a:t>CRACIÓN DE MINISTERIOS, CONSEJEROS Y SACERDOTES. LA INSTITUCIÓN DE LOS ESPÍAS. PROTECCIÓN DE LOS SOCIOS POR O EN CONTRA DEL GOBIERNO Y EL REINO. </a:t>
            </a:r>
            <a:r>
              <a:rPr lang="es-MX" dirty="0" smtClean="0"/>
              <a:t>EL FIN DE LAS REUNIONES DE CONSEJO.</a:t>
            </a:r>
            <a:endParaRPr lang="es-MX" dirty="0" smtClean="0"/>
          </a:p>
          <a:p>
            <a:r>
              <a:rPr lang="es-MX" dirty="0" smtClean="0"/>
              <a:t>GANAR SOBRE LAS FACCIONES PARA O EN CONTRA DEL ESTADO ENEMIGO.LA MISIÓN DE LOS ENVIADOS.</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5</a:t>
            </a:fld>
            <a:endParaRPr lang="es-MX"/>
          </a:p>
        </p:txBody>
      </p:sp>
    </p:spTree>
    <p:extLst>
      <p:ext uri="{BB962C8B-B14F-4D97-AF65-F5344CB8AC3E}">
        <p14:creationId xmlns:p14="http://schemas.microsoft.com/office/powerpoint/2010/main" val="2018968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II </a:t>
            </a:r>
            <a:r>
              <a:rPr lang="es-MX" sz="2800" b="1" i="1" dirty="0" smtClean="0">
                <a:solidFill>
                  <a:srgbClr val="FF0000"/>
                </a:solidFill>
              </a:rPr>
              <a:t>DEBERES SUPER INTENDENTES DEL GOBIERNO</a:t>
            </a:r>
            <a:endParaRPr lang="es-MX" sz="2800" b="1" i="1" dirty="0">
              <a:solidFill>
                <a:srgbClr val="FF0000"/>
              </a:solidFill>
            </a:endParaRPr>
          </a:p>
        </p:txBody>
      </p:sp>
      <p:sp>
        <p:nvSpPr>
          <p:cNvPr id="3" name="Marcador de contenido 2"/>
          <p:cNvSpPr>
            <a:spLocks noGrp="1"/>
          </p:cNvSpPr>
          <p:nvPr>
            <p:ph idx="1"/>
          </p:nvPr>
        </p:nvSpPr>
        <p:spPr/>
        <p:txBody>
          <a:bodyPr>
            <a:normAutofit fontScale="85000" lnSpcReduction="20000"/>
          </a:bodyPr>
          <a:lstStyle/>
          <a:p>
            <a:r>
              <a:rPr lang="es-MX" dirty="0" smtClean="0"/>
              <a:t>Formación de </a:t>
            </a:r>
            <a:r>
              <a:rPr lang="es-MX" dirty="0" err="1" smtClean="0"/>
              <a:t>villorios</a:t>
            </a:r>
            <a:r>
              <a:rPr lang="es-MX" dirty="0"/>
              <a:t> </a:t>
            </a:r>
            <a:r>
              <a:rPr lang="es-MX" dirty="0" smtClean="0"/>
              <a:t>y aldeas. División de la tierra. Construcción de fuertes. Edificaciones dentro del fuerte. </a:t>
            </a:r>
          </a:p>
          <a:p>
            <a:r>
              <a:rPr lang="es-MX" dirty="0" smtClean="0"/>
              <a:t>Deberes del Primer Ministro. Recolección de impuestos por el Recolector General. Las cuentas de las oficinas de los contadores. Detección de desfalco de los funcionarios del estado. Examen de la conducta de los funcionarios.</a:t>
            </a:r>
          </a:p>
          <a:p>
            <a:r>
              <a:rPr lang="es-MX" dirty="0" smtClean="0"/>
              <a:t>El procedimiento de formar orden judicial real. Examen de joyas del Tesoro. Conducción de operaciones mineras y manufactura. </a:t>
            </a:r>
          </a:p>
          <a:p>
            <a:r>
              <a:rPr lang="es-MX" dirty="0" smtClean="0"/>
              <a:t>Deberes de los </a:t>
            </a:r>
            <a:r>
              <a:rPr lang="es-MX" dirty="0" err="1" smtClean="0"/>
              <a:t>Super</a:t>
            </a:r>
            <a:r>
              <a:rPr lang="es-MX" dirty="0" smtClean="0"/>
              <a:t> Intendentes:</a:t>
            </a:r>
          </a:p>
          <a:p>
            <a:pPr marL="0" indent="0">
              <a:buNone/>
            </a:pPr>
            <a:r>
              <a:rPr lang="es-MX" dirty="0" smtClean="0"/>
              <a:t>	Oro, Oficina de Joyeros. Bodegas. Comercio. Forestal. Armas. Pesos y 	Medidas. Espacio y tiempo. </a:t>
            </a:r>
            <a:r>
              <a:rPr lang="es-MX" dirty="0"/>
              <a:t>P</a:t>
            </a:r>
            <a:r>
              <a:rPr lang="es-MX" dirty="0" smtClean="0"/>
              <a:t>eajes. (Regulación de peajes).Tejidos. 	Agricultura. Licor. Mataderos. Prostitutas. Buques. Vacas. </a:t>
            </a:r>
            <a:r>
              <a:rPr lang="es-MX" dirty="0" smtClean="0"/>
              <a:t>Mataderos.</a:t>
            </a:r>
            <a:r>
              <a:rPr lang="es-MX" dirty="0" smtClean="0"/>
              <a:t> 	Caballos. Elefantes. Entrenamiento elefantes. Carruajes. Infantería. 	Comandantes en Jefe. Pasaportes. </a:t>
            </a:r>
            <a:r>
              <a:rPr lang="es-MX" dirty="0"/>
              <a:t>R</a:t>
            </a:r>
            <a:r>
              <a:rPr lang="es-MX" dirty="0" smtClean="0"/>
              <a:t>ecolectores. </a:t>
            </a:r>
            <a:r>
              <a:rPr lang="es-MX" dirty="0" err="1" smtClean="0"/>
              <a:t>Super</a:t>
            </a:r>
            <a:r>
              <a:rPr lang="es-MX" dirty="0" smtClean="0"/>
              <a:t> I ciudad.</a:t>
            </a:r>
          </a:p>
          <a:p>
            <a:pPr marL="0" indent="0">
              <a:buNone/>
            </a:pP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6</a:t>
            </a:fld>
            <a:endParaRPr lang="es-MX"/>
          </a:p>
        </p:txBody>
      </p:sp>
    </p:spTree>
    <p:extLst>
      <p:ext uri="{BB962C8B-B14F-4D97-AF65-F5344CB8AC3E}">
        <p14:creationId xmlns:p14="http://schemas.microsoft.com/office/powerpoint/2010/main" val="720155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III . </a:t>
            </a:r>
            <a:r>
              <a:rPr lang="es-MX" b="1" i="1" dirty="0" smtClean="0">
                <a:solidFill>
                  <a:srgbClr val="FF0000"/>
                </a:solidFill>
              </a:rPr>
              <a:t>RESPECTO A LA LEY</a:t>
            </a:r>
            <a:endParaRPr lang="es-MX" b="1" i="1" dirty="0">
              <a:solidFill>
                <a:srgbClr val="FF0000"/>
              </a:solidFill>
            </a:endParaRPr>
          </a:p>
        </p:txBody>
      </p:sp>
      <p:sp>
        <p:nvSpPr>
          <p:cNvPr id="3" name="Marcador de contenido 2"/>
          <p:cNvSpPr>
            <a:spLocks noGrp="1"/>
          </p:cNvSpPr>
          <p:nvPr>
            <p:ph idx="1"/>
          </p:nvPr>
        </p:nvSpPr>
        <p:spPr/>
        <p:txBody>
          <a:bodyPr>
            <a:normAutofit fontScale="92500" lnSpcReduction="20000"/>
          </a:bodyPr>
          <a:lstStyle/>
          <a:p>
            <a:r>
              <a:rPr lang="es-MX" dirty="0" smtClean="0"/>
              <a:t>Regulaciones sobre formas de advenimiento y disputas legales. </a:t>
            </a:r>
          </a:p>
          <a:p>
            <a:r>
              <a:rPr lang="es-MX" dirty="0" smtClean="0"/>
              <a:t>Respecto al matrimonio. Deber del matrimonio. La propiedad de la mujer. Compensación por volver a casarse. El deber de la esposa. Mantención de una mujer. Crueldad con las mujeres.  Enemistad entre esposos. Trasgresiones de la mujer. Su bondad con otros. Transacciones prohibidas. Vagancia. Fugados. Residencias cortas y largas. División de las herencias. Distinción entre hermanos. </a:t>
            </a:r>
            <a:endParaRPr lang="es-MX" dirty="0"/>
          </a:p>
          <a:p>
            <a:r>
              <a:rPr lang="es-MX" dirty="0" smtClean="0"/>
              <a:t>Edificios. Ventas de propiedades. Disputa sobre  delimitación de límites.</a:t>
            </a:r>
          </a:p>
          <a:p>
            <a:r>
              <a:rPr lang="es-MX" dirty="0" smtClean="0"/>
              <a:t>Destrucción de pastizales, tierra campos y caminos y el no cumplimiento de acuerdos. Recuperación de deudas. Respecto a los depósitos .Normas respecto a trabajadores, esclavos y tareas de cooperación. Rescisión de compra venta.  Regulación de regalos y ventas sin dueño. Robos. Difamación. Asalto. Juegos ,apuestas y otras ofensas.</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7</a:t>
            </a:fld>
            <a:endParaRPr lang="es-MX"/>
          </a:p>
        </p:txBody>
      </p:sp>
    </p:spTree>
    <p:extLst>
      <p:ext uri="{BB962C8B-B14F-4D97-AF65-F5344CB8AC3E}">
        <p14:creationId xmlns:p14="http://schemas.microsoft.com/office/powerpoint/2010/main" val="544827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IV.   </a:t>
            </a:r>
            <a:r>
              <a:rPr lang="es-MX" b="1" i="1" dirty="0" smtClean="0">
                <a:solidFill>
                  <a:srgbClr val="FF0000"/>
                </a:solidFill>
              </a:rPr>
              <a:t>SACANDO las ESPINAS</a:t>
            </a:r>
            <a:endParaRPr lang="es-MX" b="1" i="1" dirty="0">
              <a:solidFill>
                <a:srgbClr val="FF0000"/>
              </a:solidFill>
            </a:endParaRPr>
          </a:p>
        </p:txBody>
      </p:sp>
      <p:sp>
        <p:nvSpPr>
          <p:cNvPr id="3" name="Marcador de contenido 2"/>
          <p:cNvSpPr>
            <a:spLocks noGrp="1"/>
          </p:cNvSpPr>
          <p:nvPr>
            <p:ph idx="1"/>
          </p:nvPr>
        </p:nvSpPr>
        <p:spPr/>
        <p:txBody>
          <a:bodyPr/>
          <a:lstStyle/>
          <a:p>
            <a:r>
              <a:rPr lang="es-MX" dirty="0" smtClean="0"/>
              <a:t>Protección a los ciudadanos de los artesanos y comerciantes. Medidas para enfrentar  calamidades nacionales. </a:t>
            </a:r>
          </a:p>
          <a:p>
            <a:r>
              <a:rPr lang="es-MX" dirty="0" smtClean="0"/>
              <a:t>Supresión de los malvados por medios dudosos. Detección de jóvenes con tendencias criminales por espías ascéticos. Captura de criminales in situ. Examen de cadáver por muerte reciente. </a:t>
            </a:r>
          </a:p>
          <a:p>
            <a:r>
              <a:rPr lang="es-MX" dirty="0" smtClean="0"/>
              <a:t>Juicio y tortura para obtener confesiones. Protección de todos los departamentos del gobierno. Multas en lugar de mutilaciones. Muerte con o sin tortura. </a:t>
            </a:r>
          </a:p>
          <a:p>
            <a:r>
              <a:rPr lang="es-MX" dirty="0" smtClean="0"/>
              <a:t>Contacto sexual con niñas inmaduras. Castigos por violar la justicia.</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8</a:t>
            </a:fld>
            <a:endParaRPr lang="es-MX"/>
          </a:p>
        </p:txBody>
      </p:sp>
    </p:spTree>
    <p:extLst>
      <p:ext uri="{BB962C8B-B14F-4D97-AF65-F5344CB8AC3E}">
        <p14:creationId xmlns:p14="http://schemas.microsoft.com/office/powerpoint/2010/main" val="3708519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	LIBRO   V  </a:t>
            </a:r>
            <a:r>
              <a:rPr lang="es-MX" sz="3200" b="1" i="1" dirty="0" smtClean="0">
                <a:solidFill>
                  <a:srgbClr val="FF0000"/>
                </a:solidFill>
              </a:rPr>
              <a:t>LA CONDUCTA DE LOS CORTESANOS</a:t>
            </a:r>
            <a:endParaRPr lang="es-MX" sz="3200" b="1" i="1" dirty="0">
              <a:solidFill>
                <a:srgbClr val="FF0000"/>
              </a:solidFill>
            </a:endParaRPr>
          </a:p>
        </p:txBody>
      </p:sp>
      <p:sp>
        <p:nvSpPr>
          <p:cNvPr id="3" name="Marcador de contenido 2"/>
          <p:cNvSpPr>
            <a:spLocks noGrp="1"/>
          </p:cNvSpPr>
          <p:nvPr>
            <p:ph idx="1"/>
          </p:nvPr>
        </p:nvSpPr>
        <p:spPr/>
        <p:txBody>
          <a:bodyPr/>
          <a:lstStyle/>
          <a:p>
            <a:r>
              <a:rPr lang="es-MX" dirty="0" smtClean="0"/>
              <a:t>Recompensas y castigos. </a:t>
            </a:r>
          </a:p>
          <a:p>
            <a:r>
              <a:rPr lang="es-MX" dirty="0" smtClean="0"/>
              <a:t>Reabastecimiento del tesoro. </a:t>
            </a:r>
          </a:p>
          <a:p>
            <a:r>
              <a:rPr lang="es-MX" dirty="0" smtClean="0"/>
              <a:t>Subsistencia de los empleados del gobierno. </a:t>
            </a:r>
          </a:p>
          <a:p>
            <a:r>
              <a:rPr lang="es-MX" dirty="0" smtClean="0"/>
              <a:t>La conducta de un cortesano. Tiempo de servicio.</a:t>
            </a:r>
          </a:p>
          <a:p>
            <a:r>
              <a:rPr lang="es-MX" dirty="0" smtClean="0"/>
              <a:t>Consolidación del reino y la absoluta soberanía.</a:t>
            </a:r>
            <a:endParaRPr lang="es-MX" dirty="0"/>
          </a:p>
        </p:txBody>
      </p:sp>
      <p:sp>
        <p:nvSpPr>
          <p:cNvPr id="4" name="Marcador de pie de página 3"/>
          <p:cNvSpPr>
            <a:spLocks noGrp="1"/>
          </p:cNvSpPr>
          <p:nvPr>
            <p:ph type="ftr" sz="quarter" idx="11"/>
          </p:nvPr>
        </p:nvSpPr>
        <p:spPr/>
        <p:txBody>
          <a:bodyPr/>
          <a:lstStyle/>
          <a:p>
            <a:r>
              <a:rPr lang="es-MX" smtClean="0"/>
              <a:t>FANOR   LARRAIN  V</a:t>
            </a:r>
            <a:endParaRPr lang="es-MX"/>
          </a:p>
        </p:txBody>
      </p:sp>
      <p:sp>
        <p:nvSpPr>
          <p:cNvPr id="5" name="Marcador de número de diapositiva 4"/>
          <p:cNvSpPr>
            <a:spLocks noGrp="1"/>
          </p:cNvSpPr>
          <p:nvPr>
            <p:ph type="sldNum" sz="quarter" idx="12"/>
          </p:nvPr>
        </p:nvSpPr>
        <p:spPr/>
        <p:txBody>
          <a:bodyPr/>
          <a:lstStyle/>
          <a:p>
            <a:fld id="{B9F04234-6857-4242-8AC8-E4C55C2DFDBD}" type="slidenum">
              <a:rPr lang="es-MX" smtClean="0"/>
              <a:t>9</a:t>
            </a:fld>
            <a:endParaRPr lang="es-MX"/>
          </a:p>
        </p:txBody>
      </p:sp>
    </p:spTree>
    <p:extLst>
      <p:ext uri="{BB962C8B-B14F-4D97-AF65-F5344CB8AC3E}">
        <p14:creationId xmlns:p14="http://schemas.microsoft.com/office/powerpoint/2010/main" val="205725257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5539</TotalTime>
  <Words>1313</Words>
  <Application>Microsoft Office PowerPoint</Application>
  <PresentationFormat>Panorámica</PresentationFormat>
  <Paragraphs>169</Paragraphs>
  <Slides>21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21</vt:i4>
      </vt:variant>
    </vt:vector>
  </HeadingPairs>
  <TitlesOfParts>
    <vt:vector size="25" baseType="lpstr">
      <vt:lpstr>Arial</vt:lpstr>
      <vt:lpstr>Calibri</vt:lpstr>
      <vt:lpstr>Calibri Light</vt:lpstr>
      <vt:lpstr>Tema de Office</vt:lpstr>
      <vt:lpstr>   ARTHASHASTRA de KANAKYA “KAUTILIA (a) Astuto” PARTE    II </vt:lpstr>
      <vt:lpstr>  TEMAS   CENTRALES</vt:lpstr>
      <vt:lpstr>  15   LIBROS</vt:lpstr>
      <vt:lpstr>  ANEXOS</vt:lpstr>
      <vt:lpstr> LIBRO     I.  LA DISCIPLINA</vt:lpstr>
      <vt:lpstr> LIBRO. II DEBERES SUPER INTENDENTES DEL GOBIERNO</vt:lpstr>
      <vt:lpstr> LIBRO   III . RESPECTO A LA LEY</vt:lpstr>
      <vt:lpstr> LIBRO   IV.   SACANDO las ESPINAS</vt:lpstr>
      <vt:lpstr> LIBRO   V  LA CONDUCTA DE LOS CORTESANOS</vt:lpstr>
      <vt:lpstr>LIBRO   VI  LA FUENTE DE LOS ESTADOS SOBERANOS</vt:lpstr>
      <vt:lpstr>LIBRO   VII  EL FIN DE LA POLITICA DE 6 ELEMENTOS</vt:lpstr>
      <vt:lpstr> 6 líneas POLITICA EXTERIOR</vt:lpstr>
      <vt:lpstr> LIBRO   VIII. SOBRE VICIOS Y CALAMIDADES</vt:lpstr>
      <vt:lpstr> LIBRO    IX. EL TRABAJO DEL INVASOR</vt:lpstr>
      <vt:lpstr> LIBRO  X .RESPECTO A LA GUERRA</vt:lpstr>
      <vt:lpstr> LIBRO XI. CONDUCTA DE LAS CORPORACIONES</vt:lpstr>
      <vt:lpstr>  LIBRO XII. EL ENEMIGO PODEROSO</vt:lpstr>
      <vt:lpstr> LIBRO XIII. MEDIOS ESTRATÉGICOS PARA    CONQUISTAR UNA FORTALEZA</vt:lpstr>
      <vt:lpstr> LIBRO XIV. MEDIOS SECRETOS</vt:lpstr>
      <vt:lpstr> LIBRO XV. EL PLAN DE UN TRATADO</vt:lpstr>
      <vt:lpstr> EL MODELO DE KAUTYLIA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ARTHASHASTRA de KANAKYA “KAUTILIA (a) Astuto” PARTE    II</dc:title>
  <dc:creator>Fanor Larrain</dc:creator>
  <cp:lastModifiedBy>Fanor Larrain</cp:lastModifiedBy>
  <cp:revision>43</cp:revision>
  <dcterms:created xsi:type="dcterms:W3CDTF">2022-04-28T19:57:39Z</dcterms:created>
  <dcterms:modified xsi:type="dcterms:W3CDTF">2022-05-02T16:17:17Z</dcterms:modified>
</cp:coreProperties>
</file>