
<file path=[Content_Types].xml><?xml version="1.0" encoding="utf-8"?>
<Types xmlns="http://schemas.openxmlformats.org/package/2006/content-types">
  <Default Extension="png" ContentType="image/png"/>
  <Default Extension="jpeg" ContentType="image/jpeg"/>
  <Default Extension="webp" ContentType="image/webp"/>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2" r:id="rId1"/>
  </p:sldMasterIdLst>
  <p:sldIdLst>
    <p:sldId id="256" r:id="rId2"/>
    <p:sldId id="257" r:id="rId3"/>
    <p:sldId id="258" r:id="rId4"/>
    <p:sldId id="259" r:id="rId5"/>
    <p:sldId id="260" r:id="rId6"/>
    <p:sldId id="261" r:id="rId7"/>
    <p:sldId id="282" r:id="rId8"/>
    <p:sldId id="262" r:id="rId9"/>
    <p:sldId id="279" r:id="rId10"/>
    <p:sldId id="280" r:id="rId11"/>
    <p:sldId id="281" r:id="rId12"/>
    <p:sldId id="283" r:id="rId13"/>
    <p:sldId id="263" r:id="rId14"/>
    <p:sldId id="264" r:id="rId15"/>
    <p:sldId id="265" r:id="rId16"/>
    <p:sldId id="266" r:id="rId17"/>
    <p:sldId id="267" r:id="rId18"/>
    <p:sldId id="268" r:id="rId19"/>
    <p:sldId id="269" r:id="rId20"/>
    <p:sldId id="270" r:id="rId21"/>
    <p:sldId id="271" r:id="rId22"/>
    <p:sldId id="272" r:id="rId23"/>
    <p:sldId id="273" r:id="rId24"/>
    <p:sldId id="275" r:id="rId25"/>
    <p:sldId id="274" r:id="rId26"/>
    <p:sldId id="276" r:id="rId27"/>
    <p:sldId id="277" r:id="rId28"/>
    <p:sldId id="278"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D7997-73C6-44B9-8B54-09D23F50B8F1}" type="doc">
      <dgm:prSet loTypeId="urn:microsoft.com/office/officeart/2005/8/layout/hierarchy1" loCatId="hierarchy" qsTypeId="urn:microsoft.com/office/officeart/2005/8/quickstyle/simple5" qsCatId="simple" csTypeId="urn:microsoft.com/office/officeart/2005/8/colors/accent6_2" csCatId="accent6" phldr="1"/>
      <dgm:spPr/>
      <dgm:t>
        <a:bodyPr/>
        <a:lstStyle/>
        <a:p>
          <a:endParaRPr lang="en-US"/>
        </a:p>
      </dgm:t>
    </dgm:pt>
    <dgm:pt modelId="{9269D3CC-1F6E-467F-9883-241C9ACC2829}">
      <dgm:prSet custT="1"/>
      <dgm:spPr/>
      <dgm:t>
        <a:bodyPr/>
        <a:lstStyle/>
        <a:p>
          <a:r>
            <a:rPr lang="es-CL" sz="1800" dirty="0">
              <a:latin typeface="Arial Nova Light" panose="020B0304020202020204" pitchFamily="34" charset="0"/>
            </a:rPr>
            <a:t>El clásico de la vía y la virtud -  </a:t>
          </a:r>
          <a:r>
            <a:rPr lang="es-CL" sz="1800" i="1" dirty="0" err="1">
              <a:latin typeface="Arial Nova Light" panose="020B0304020202020204" pitchFamily="34" charset="0"/>
            </a:rPr>
            <a:t>Dàodéjīng</a:t>
          </a:r>
          <a:r>
            <a:rPr lang="es-CL" sz="1800" i="1" dirty="0">
              <a:latin typeface="Arial Nova Light" panose="020B0304020202020204" pitchFamily="34" charset="0"/>
            </a:rPr>
            <a:t>  </a:t>
          </a:r>
        </a:p>
        <a:p>
          <a:r>
            <a:rPr lang="es-CL" sz="1800" dirty="0">
              <a:latin typeface="Arial Nova Light" panose="020B0304020202020204" pitchFamily="34" charset="0"/>
            </a:rPr>
            <a:t>(</a:t>
          </a:r>
          <a:r>
            <a:rPr lang="ja-JP" sz="1800" dirty="0">
              <a:latin typeface="Arial Nova Light" panose="020B0304020202020204" pitchFamily="34" charset="0"/>
            </a:rPr>
            <a:t>道德經</a:t>
          </a:r>
          <a:r>
            <a:rPr lang="es-CL" sz="1800" dirty="0">
              <a:latin typeface="Arial Nova Light" panose="020B0304020202020204" pitchFamily="34" charset="0"/>
            </a:rPr>
            <a:t>)</a:t>
          </a:r>
          <a:endParaRPr lang="en-US" sz="1800" dirty="0">
            <a:latin typeface="Arial Nova Light" panose="020B0304020202020204" pitchFamily="34" charset="0"/>
          </a:endParaRPr>
        </a:p>
      </dgm:t>
    </dgm:pt>
    <dgm:pt modelId="{52524385-65AC-4740-AD4F-8CF9E967DDCE}" type="parTrans" cxnId="{785FF669-8A28-4E17-BF02-4C6517CD500E}">
      <dgm:prSet/>
      <dgm:spPr/>
      <dgm:t>
        <a:bodyPr/>
        <a:lstStyle/>
        <a:p>
          <a:endParaRPr lang="en-US"/>
        </a:p>
      </dgm:t>
    </dgm:pt>
    <dgm:pt modelId="{0D0EE2B2-857A-40AA-976E-8AA34277E436}" type="sibTrans" cxnId="{785FF669-8A28-4E17-BF02-4C6517CD500E}">
      <dgm:prSet/>
      <dgm:spPr/>
      <dgm:t>
        <a:bodyPr/>
        <a:lstStyle/>
        <a:p>
          <a:endParaRPr lang="en-US"/>
        </a:p>
      </dgm:t>
    </dgm:pt>
    <dgm:pt modelId="{6639FAA0-A157-41C9-ADD8-08FE9A017238}">
      <dgm:prSet custT="1"/>
      <dgm:spPr/>
      <dgm:t>
        <a:bodyPr/>
        <a:lstStyle/>
        <a:p>
          <a:r>
            <a:rPr lang="es-CL" sz="1800" i="1" dirty="0" err="1">
              <a:latin typeface="Arial Nova Light" panose="020B0304020202020204" pitchFamily="34" charset="0"/>
            </a:rPr>
            <a:t>Liezi</a:t>
          </a:r>
          <a:r>
            <a:rPr lang="es-CL" sz="1800" i="1" dirty="0">
              <a:latin typeface="Arial Nova Light" panose="020B0304020202020204" pitchFamily="34" charset="0"/>
            </a:rPr>
            <a:t> </a:t>
          </a:r>
          <a:r>
            <a:rPr lang="es-CL" sz="1800" dirty="0">
              <a:latin typeface="Arial Nova Light" panose="020B0304020202020204" pitchFamily="34" charset="0"/>
            </a:rPr>
            <a:t>- El clásico de la perfecta vacuidad –</a:t>
          </a:r>
        </a:p>
        <a:p>
          <a:r>
            <a:rPr lang="es-CL" sz="1800" dirty="0">
              <a:latin typeface="Arial Nova Light" panose="020B0304020202020204" pitchFamily="34" charset="0"/>
            </a:rPr>
            <a:t>(</a:t>
          </a:r>
          <a:r>
            <a:rPr lang="ja-JP" sz="1800" dirty="0">
              <a:latin typeface="Arial Nova Light" panose="020B0304020202020204" pitchFamily="34" charset="0"/>
            </a:rPr>
            <a:t>列子</a:t>
          </a:r>
          <a:r>
            <a:rPr lang="es-CL" sz="1800" dirty="0">
              <a:latin typeface="Arial Nova Light" panose="020B0304020202020204" pitchFamily="34" charset="0"/>
            </a:rPr>
            <a:t>)</a:t>
          </a:r>
          <a:endParaRPr lang="en-US" sz="1800" dirty="0">
            <a:latin typeface="Arial Nova Light" panose="020B0304020202020204" pitchFamily="34" charset="0"/>
          </a:endParaRPr>
        </a:p>
      </dgm:t>
    </dgm:pt>
    <dgm:pt modelId="{C4DB88F8-B30D-4285-A7E5-25398DC85CA7}" type="parTrans" cxnId="{F80C9E23-104E-4B55-9908-DA2ED923C5DE}">
      <dgm:prSet/>
      <dgm:spPr/>
      <dgm:t>
        <a:bodyPr/>
        <a:lstStyle/>
        <a:p>
          <a:endParaRPr lang="en-US"/>
        </a:p>
      </dgm:t>
    </dgm:pt>
    <dgm:pt modelId="{9F093257-214E-4FD5-A942-C25F538C1F27}" type="sibTrans" cxnId="{F80C9E23-104E-4B55-9908-DA2ED923C5DE}">
      <dgm:prSet/>
      <dgm:spPr/>
      <dgm:t>
        <a:bodyPr/>
        <a:lstStyle/>
        <a:p>
          <a:endParaRPr lang="en-US"/>
        </a:p>
      </dgm:t>
    </dgm:pt>
    <dgm:pt modelId="{16FE6470-BDBC-4336-9147-17F2832E0F3D}">
      <dgm:prSet custT="1"/>
      <dgm:spPr/>
      <dgm:t>
        <a:bodyPr/>
        <a:lstStyle/>
        <a:p>
          <a:r>
            <a:rPr lang="es-CL" sz="1800" i="1" dirty="0">
              <a:latin typeface="Arial Nova Light" panose="020B0304020202020204" pitchFamily="34" charset="0"/>
            </a:rPr>
            <a:t>Zhuangzi</a:t>
          </a:r>
          <a:r>
            <a:rPr lang="es-CL" sz="1800" dirty="0">
              <a:latin typeface="Arial Nova Light" panose="020B0304020202020204" pitchFamily="34" charset="0"/>
            </a:rPr>
            <a:t> –</a:t>
          </a:r>
        </a:p>
        <a:p>
          <a:r>
            <a:rPr lang="es-CL" sz="1800" dirty="0">
              <a:latin typeface="Arial Nova Light" panose="020B0304020202020204" pitchFamily="34" charset="0"/>
            </a:rPr>
            <a:t>(</a:t>
          </a:r>
          <a:r>
            <a:rPr lang="ja-JP" sz="1800" dirty="0">
              <a:latin typeface="Arial Nova Light" panose="020B0304020202020204" pitchFamily="34" charset="0"/>
            </a:rPr>
            <a:t>莊子</a:t>
          </a:r>
          <a:r>
            <a:rPr lang="es-CL" sz="1800" dirty="0"/>
            <a:t>)</a:t>
          </a:r>
          <a:endParaRPr lang="en-US" sz="1800" dirty="0"/>
        </a:p>
      </dgm:t>
    </dgm:pt>
    <dgm:pt modelId="{E2266080-CD3C-4144-8E50-022728E09BF3}" type="parTrans" cxnId="{26CC33F6-338F-4B11-9118-ECEB5AC4C1D3}">
      <dgm:prSet/>
      <dgm:spPr/>
      <dgm:t>
        <a:bodyPr/>
        <a:lstStyle/>
        <a:p>
          <a:endParaRPr lang="en-US"/>
        </a:p>
      </dgm:t>
    </dgm:pt>
    <dgm:pt modelId="{47F6F9DB-5CC9-4D41-9332-E3A09BD10195}" type="sibTrans" cxnId="{26CC33F6-338F-4B11-9118-ECEB5AC4C1D3}">
      <dgm:prSet/>
      <dgm:spPr/>
      <dgm:t>
        <a:bodyPr/>
        <a:lstStyle/>
        <a:p>
          <a:endParaRPr lang="en-US"/>
        </a:p>
      </dgm:t>
    </dgm:pt>
    <dgm:pt modelId="{D52105F8-0EE2-4B5A-BADB-91253025C7EB}" type="pres">
      <dgm:prSet presAssocID="{490D7997-73C6-44B9-8B54-09D23F50B8F1}" presName="hierChild1" presStyleCnt="0">
        <dgm:presLayoutVars>
          <dgm:chPref val="1"/>
          <dgm:dir/>
          <dgm:animOne val="branch"/>
          <dgm:animLvl val="lvl"/>
          <dgm:resizeHandles/>
        </dgm:presLayoutVars>
      </dgm:prSet>
      <dgm:spPr/>
    </dgm:pt>
    <dgm:pt modelId="{5D013115-722C-4F59-A4F2-9E254754D9FD}" type="pres">
      <dgm:prSet presAssocID="{9269D3CC-1F6E-467F-9883-241C9ACC2829}" presName="hierRoot1" presStyleCnt="0"/>
      <dgm:spPr/>
    </dgm:pt>
    <dgm:pt modelId="{84C1B4B6-4D5C-44B6-B1E1-89E35A36C134}" type="pres">
      <dgm:prSet presAssocID="{9269D3CC-1F6E-467F-9883-241C9ACC2829}" presName="composite" presStyleCnt="0"/>
      <dgm:spPr/>
    </dgm:pt>
    <dgm:pt modelId="{FD4AD5E3-7DAB-48CA-A7F6-F8FE9D3E0C55}" type="pres">
      <dgm:prSet presAssocID="{9269D3CC-1F6E-467F-9883-241C9ACC2829}" presName="background" presStyleLbl="node0" presStyleIdx="0" presStyleCnt="3"/>
      <dgm:spPr/>
    </dgm:pt>
    <dgm:pt modelId="{FAB8F382-6D35-4240-A3A9-A7BCF3F7ADB3}" type="pres">
      <dgm:prSet presAssocID="{9269D3CC-1F6E-467F-9883-241C9ACC2829}" presName="text" presStyleLbl="fgAcc0" presStyleIdx="0" presStyleCnt="3">
        <dgm:presLayoutVars>
          <dgm:chPref val="3"/>
        </dgm:presLayoutVars>
      </dgm:prSet>
      <dgm:spPr/>
    </dgm:pt>
    <dgm:pt modelId="{D4C59429-7499-4AEE-9DFB-D348166F2B89}" type="pres">
      <dgm:prSet presAssocID="{9269D3CC-1F6E-467F-9883-241C9ACC2829}" presName="hierChild2" presStyleCnt="0"/>
      <dgm:spPr/>
    </dgm:pt>
    <dgm:pt modelId="{6544FCCC-4D29-4A8D-856E-A0627935169B}" type="pres">
      <dgm:prSet presAssocID="{6639FAA0-A157-41C9-ADD8-08FE9A017238}" presName="hierRoot1" presStyleCnt="0"/>
      <dgm:spPr/>
    </dgm:pt>
    <dgm:pt modelId="{060CD815-85BF-4AAD-9EA8-BBA552851B49}" type="pres">
      <dgm:prSet presAssocID="{6639FAA0-A157-41C9-ADD8-08FE9A017238}" presName="composite" presStyleCnt="0"/>
      <dgm:spPr/>
    </dgm:pt>
    <dgm:pt modelId="{FA8343EF-4488-45D4-9B02-D709DA9D78BE}" type="pres">
      <dgm:prSet presAssocID="{6639FAA0-A157-41C9-ADD8-08FE9A017238}" presName="background" presStyleLbl="node0" presStyleIdx="1" presStyleCnt="3"/>
      <dgm:spPr/>
    </dgm:pt>
    <dgm:pt modelId="{3A16921F-6E37-48B5-B564-2D55832C5518}" type="pres">
      <dgm:prSet presAssocID="{6639FAA0-A157-41C9-ADD8-08FE9A017238}" presName="text" presStyleLbl="fgAcc0" presStyleIdx="1" presStyleCnt="3">
        <dgm:presLayoutVars>
          <dgm:chPref val="3"/>
        </dgm:presLayoutVars>
      </dgm:prSet>
      <dgm:spPr/>
    </dgm:pt>
    <dgm:pt modelId="{316BE055-E593-4845-A087-B37B3BF5111A}" type="pres">
      <dgm:prSet presAssocID="{6639FAA0-A157-41C9-ADD8-08FE9A017238}" presName="hierChild2" presStyleCnt="0"/>
      <dgm:spPr/>
    </dgm:pt>
    <dgm:pt modelId="{6175151A-3834-4D4D-A73E-CEE88F2A9560}" type="pres">
      <dgm:prSet presAssocID="{16FE6470-BDBC-4336-9147-17F2832E0F3D}" presName="hierRoot1" presStyleCnt="0"/>
      <dgm:spPr/>
    </dgm:pt>
    <dgm:pt modelId="{483A6E2A-ACC2-4EB0-9179-ADCD6F264641}" type="pres">
      <dgm:prSet presAssocID="{16FE6470-BDBC-4336-9147-17F2832E0F3D}" presName="composite" presStyleCnt="0"/>
      <dgm:spPr/>
    </dgm:pt>
    <dgm:pt modelId="{FFCBAF86-EA56-46C8-B222-084AB420F710}" type="pres">
      <dgm:prSet presAssocID="{16FE6470-BDBC-4336-9147-17F2832E0F3D}" presName="background" presStyleLbl="node0" presStyleIdx="2" presStyleCnt="3"/>
      <dgm:spPr/>
    </dgm:pt>
    <dgm:pt modelId="{D78F9740-C530-4149-B821-6513FA97633B}" type="pres">
      <dgm:prSet presAssocID="{16FE6470-BDBC-4336-9147-17F2832E0F3D}" presName="text" presStyleLbl="fgAcc0" presStyleIdx="2" presStyleCnt="3">
        <dgm:presLayoutVars>
          <dgm:chPref val="3"/>
        </dgm:presLayoutVars>
      </dgm:prSet>
      <dgm:spPr/>
    </dgm:pt>
    <dgm:pt modelId="{0A31E463-E7C1-4F75-9D2F-49BE584193F9}" type="pres">
      <dgm:prSet presAssocID="{16FE6470-BDBC-4336-9147-17F2832E0F3D}" presName="hierChild2" presStyleCnt="0"/>
      <dgm:spPr/>
    </dgm:pt>
  </dgm:ptLst>
  <dgm:cxnLst>
    <dgm:cxn modelId="{2AB12C1A-655B-4D66-9D7C-ED98B3A5A0FD}" type="presOf" srcId="{16FE6470-BDBC-4336-9147-17F2832E0F3D}" destId="{D78F9740-C530-4149-B821-6513FA97633B}" srcOrd="0" destOrd="0" presId="urn:microsoft.com/office/officeart/2005/8/layout/hierarchy1"/>
    <dgm:cxn modelId="{F80C9E23-104E-4B55-9908-DA2ED923C5DE}" srcId="{490D7997-73C6-44B9-8B54-09D23F50B8F1}" destId="{6639FAA0-A157-41C9-ADD8-08FE9A017238}" srcOrd="1" destOrd="0" parTransId="{C4DB88F8-B30D-4285-A7E5-25398DC85CA7}" sibTransId="{9F093257-214E-4FD5-A942-C25F538C1F27}"/>
    <dgm:cxn modelId="{CA640F40-2A87-4B01-9C8F-E9D2BFC162C0}" type="presOf" srcId="{9269D3CC-1F6E-467F-9883-241C9ACC2829}" destId="{FAB8F382-6D35-4240-A3A9-A7BCF3F7ADB3}" srcOrd="0" destOrd="0" presId="urn:microsoft.com/office/officeart/2005/8/layout/hierarchy1"/>
    <dgm:cxn modelId="{650FCA47-7931-4CEF-B5C1-2ECA61950200}" type="presOf" srcId="{6639FAA0-A157-41C9-ADD8-08FE9A017238}" destId="{3A16921F-6E37-48B5-B564-2D55832C5518}" srcOrd="0" destOrd="0" presId="urn:microsoft.com/office/officeart/2005/8/layout/hierarchy1"/>
    <dgm:cxn modelId="{785FF669-8A28-4E17-BF02-4C6517CD500E}" srcId="{490D7997-73C6-44B9-8B54-09D23F50B8F1}" destId="{9269D3CC-1F6E-467F-9883-241C9ACC2829}" srcOrd="0" destOrd="0" parTransId="{52524385-65AC-4740-AD4F-8CF9E967DDCE}" sibTransId="{0D0EE2B2-857A-40AA-976E-8AA34277E436}"/>
    <dgm:cxn modelId="{E53A1EB4-BA8B-4CF9-85A6-6A7EF881E6A7}" type="presOf" srcId="{490D7997-73C6-44B9-8B54-09D23F50B8F1}" destId="{D52105F8-0EE2-4B5A-BADB-91253025C7EB}" srcOrd="0" destOrd="0" presId="urn:microsoft.com/office/officeart/2005/8/layout/hierarchy1"/>
    <dgm:cxn modelId="{26CC33F6-338F-4B11-9118-ECEB5AC4C1D3}" srcId="{490D7997-73C6-44B9-8B54-09D23F50B8F1}" destId="{16FE6470-BDBC-4336-9147-17F2832E0F3D}" srcOrd="2" destOrd="0" parTransId="{E2266080-CD3C-4144-8E50-022728E09BF3}" sibTransId="{47F6F9DB-5CC9-4D41-9332-E3A09BD10195}"/>
    <dgm:cxn modelId="{CFBBA782-5262-4ED7-AA52-54C7BDD4E3F1}" type="presParOf" srcId="{D52105F8-0EE2-4B5A-BADB-91253025C7EB}" destId="{5D013115-722C-4F59-A4F2-9E254754D9FD}" srcOrd="0" destOrd="0" presId="urn:microsoft.com/office/officeart/2005/8/layout/hierarchy1"/>
    <dgm:cxn modelId="{1E73EB73-16E3-454B-858F-8816D79B7262}" type="presParOf" srcId="{5D013115-722C-4F59-A4F2-9E254754D9FD}" destId="{84C1B4B6-4D5C-44B6-B1E1-89E35A36C134}" srcOrd="0" destOrd="0" presId="urn:microsoft.com/office/officeart/2005/8/layout/hierarchy1"/>
    <dgm:cxn modelId="{B198D721-4323-4D1E-A051-8B509B61F56E}" type="presParOf" srcId="{84C1B4B6-4D5C-44B6-B1E1-89E35A36C134}" destId="{FD4AD5E3-7DAB-48CA-A7F6-F8FE9D3E0C55}" srcOrd="0" destOrd="0" presId="urn:microsoft.com/office/officeart/2005/8/layout/hierarchy1"/>
    <dgm:cxn modelId="{FA7EA53E-E7A9-47F6-AA76-26DA3048FC64}" type="presParOf" srcId="{84C1B4B6-4D5C-44B6-B1E1-89E35A36C134}" destId="{FAB8F382-6D35-4240-A3A9-A7BCF3F7ADB3}" srcOrd="1" destOrd="0" presId="urn:microsoft.com/office/officeart/2005/8/layout/hierarchy1"/>
    <dgm:cxn modelId="{9C6E4861-DF70-49BE-A058-5AFE570433D8}" type="presParOf" srcId="{5D013115-722C-4F59-A4F2-9E254754D9FD}" destId="{D4C59429-7499-4AEE-9DFB-D348166F2B89}" srcOrd="1" destOrd="0" presId="urn:microsoft.com/office/officeart/2005/8/layout/hierarchy1"/>
    <dgm:cxn modelId="{EEE287BC-62C5-472B-8887-B89F62934A89}" type="presParOf" srcId="{D52105F8-0EE2-4B5A-BADB-91253025C7EB}" destId="{6544FCCC-4D29-4A8D-856E-A0627935169B}" srcOrd="1" destOrd="0" presId="urn:microsoft.com/office/officeart/2005/8/layout/hierarchy1"/>
    <dgm:cxn modelId="{55793C26-D8D3-46A1-A2F8-7AEE659BB68C}" type="presParOf" srcId="{6544FCCC-4D29-4A8D-856E-A0627935169B}" destId="{060CD815-85BF-4AAD-9EA8-BBA552851B49}" srcOrd="0" destOrd="0" presId="urn:microsoft.com/office/officeart/2005/8/layout/hierarchy1"/>
    <dgm:cxn modelId="{EA17CBC2-10AD-4060-8791-DDF397EDAA75}" type="presParOf" srcId="{060CD815-85BF-4AAD-9EA8-BBA552851B49}" destId="{FA8343EF-4488-45D4-9B02-D709DA9D78BE}" srcOrd="0" destOrd="0" presId="urn:microsoft.com/office/officeart/2005/8/layout/hierarchy1"/>
    <dgm:cxn modelId="{683A9BE1-CF35-42FD-B546-AF8EDC92F370}" type="presParOf" srcId="{060CD815-85BF-4AAD-9EA8-BBA552851B49}" destId="{3A16921F-6E37-48B5-B564-2D55832C5518}" srcOrd="1" destOrd="0" presId="urn:microsoft.com/office/officeart/2005/8/layout/hierarchy1"/>
    <dgm:cxn modelId="{1EBF7983-5220-4931-BB66-A41A4D483157}" type="presParOf" srcId="{6544FCCC-4D29-4A8D-856E-A0627935169B}" destId="{316BE055-E593-4845-A087-B37B3BF5111A}" srcOrd="1" destOrd="0" presId="urn:microsoft.com/office/officeart/2005/8/layout/hierarchy1"/>
    <dgm:cxn modelId="{D858B90F-12F7-4893-B1B8-5A257A19E62C}" type="presParOf" srcId="{D52105F8-0EE2-4B5A-BADB-91253025C7EB}" destId="{6175151A-3834-4D4D-A73E-CEE88F2A9560}" srcOrd="2" destOrd="0" presId="urn:microsoft.com/office/officeart/2005/8/layout/hierarchy1"/>
    <dgm:cxn modelId="{140D6A50-08F3-4A09-B084-CA8CBBC986DF}" type="presParOf" srcId="{6175151A-3834-4D4D-A73E-CEE88F2A9560}" destId="{483A6E2A-ACC2-4EB0-9179-ADCD6F264641}" srcOrd="0" destOrd="0" presId="urn:microsoft.com/office/officeart/2005/8/layout/hierarchy1"/>
    <dgm:cxn modelId="{10E0706E-7DF2-46BE-89E7-EBD72BDEA428}" type="presParOf" srcId="{483A6E2A-ACC2-4EB0-9179-ADCD6F264641}" destId="{FFCBAF86-EA56-46C8-B222-084AB420F710}" srcOrd="0" destOrd="0" presId="urn:microsoft.com/office/officeart/2005/8/layout/hierarchy1"/>
    <dgm:cxn modelId="{167E4125-5E71-4A8D-AEBA-7E7B1B15F40F}" type="presParOf" srcId="{483A6E2A-ACC2-4EB0-9179-ADCD6F264641}" destId="{D78F9740-C530-4149-B821-6513FA97633B}" srcOrd="1" destOrd="0" presId="urn:microsoft.com/office/officeart/2005/8/layout/hierarchy1"/>
    <dgm:cxn modelId="{7C553ED2-B1ED-4A85-9DE3-F5026D158C1D}" type="presParOf" srcId="{6175151A-3834-4D4D-A73E-CEE88F2A9560}" destId="{0A31E463-E7C1-4F75-9D2F-49BE584193F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348BBE-68D8-425A-8269-C33812A85CD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802D61E-70F4-4CD1-BE21-681CA6AD6FD6}">
      <dgm:prSet/>
      <dgm:spPr/>
      <dgm:t>
        <a:bodyPr/>
        <a:lstStyle/>
        <a:p>
          <a:r>
            <a:rPr lang="es-CL" dirty="0"/>
            <a:t>Concepto de </a:t>
          </a:r>
          <a:r>
            <a:rPr lang="es-CL" i="1" dirty="0" err="1"/>
            <a:t>Wuwei</a:t>
          </a:r>
          <a:r>
            <a:rPr lang="es-CL" dirty="0"/>
            <a:t> (en chino «no acción»; tradicional: </a:t>
          </a:r>
          <a:r>
            <a:rPr lang="ja-JP" dirty="0"/>
            <a:t>無為</a:t>
          </a:r>
          <a:r>
            <a:rPr lang="es-CL" dirty="0"/>
            <a:t>; simplificado: </a:t>
          </a:r>
          <a:r>
            <a:rPr lang="ja-JP" dirty="0"/>
            <a:t>无为</a:t>
          </a:r>
          <a:r>
            <a:rPr lang="es-CL" dirty="0"/>
            <a:t>; pinyin: </a:t>
          </a:r>
          <a:r>
            <a:rPr lang="es-CL" i="1" dirty="0" err="1"/>
            <a:t>wúwéi</a:t>
          </a:r>
          <a:r>
            <a:rPr lang="es-CL" dirty="0"/>
            <a:t>)</a:t>
          </a:r>
          <a:r>
            <a:rPr lang="es-MX" dirty="0"/>
            <a:t> describe un importante aspecto de la filosofía taoísta en el cual la forma más adecuada de enfrentarse a una situación es «no actuar» (forzar)</a:t>
          </a:r>
          <a:endParaRPr lang="en-US" dirty="0"/>
        </a:p>
      </dgm:t>
    </dgm:pt>
    <dgm:pt modelId="{2217A101-61EF-4D1F-BD87-7D81D0876A08}" type="parTrans" cxnId="{E3DFB921-18DB-4791-9B85-F2F8388FF43D}">
      <dgm:prSet/>
      <dgm:spPr/>
      <dgm:t>
        <a:bodyPr/>
        <a:lstStyle/>
        <a:p>
          <a:endParaRPr lang="en-US"/>
        </a:p>
      </dgm:t>
    </dgm:pt>
    <dgm:pt modelId="{47DCF3C9-31DD-4428-A5EE-B314B9562466}" type="sibTrans" cxnId="{E3DFB921-18DB-4791-9B85-F2F8388FF43D}">
      <dgm:prSet/>
      <dgm:spPr/>
      <dgm:t>
        <a:bodyPr/>
        <a:lstStyle/>
        <a:p>
          <a:endParaRPr lang="en-US"/>
        </a:p>
      </dgm:t>
    </dgm:pt>
    <dgm:pt modelId="{468B8CF3-7974-46C3-8288-16E00BE81764}">
      <dgm:prSet/>
      <dgm:spPr/>
      <dgm:t>
        <a:bodyPr/>
        <a:lstStyle/>
        <a:p>
          <a:r>
            <a:rPr lang="es-CL" dirty="0"/>
            <a:t>Concepto de </a:t>
          </a:r>
          <a:r>
            <a:rPr lang="es-MX" i="1" dirty="0" err="1"/>
            <a:t>Ziran</a:t>
          </a:r>
          <a:r>
            <a:rPr lang="es-MX" dirty="0"/>
            <a:t> (en chino, </a:t>
          </a:r>
          <a:r>
            <a:rPr lang="es-MX" dirty="0" err="1"/>
            <a:t>自然</a:t>
          </a:r>
          <a:r>
            <a:rPr lang="es-MX" dirty="0"/>
            <a:t>; pinyin, </a:t>
          </a:r>
          <a:r>
            <a:rPr lang="es-MX" dirty="0" err="1"/>
            <a:t>zìrán</a:t>
          </a:r>
          <a:r>
            <a:rPr lang="es-MX" dirty="0"/>
            <a:t>; en sánscrito: </a:t>
          </a:r>
          <a:r>
            <a:rPr lang="es-MX" dirty="0" err="1"/>
            <a:t>sahaja</a:t>
          </a:r>
          <a:r>
            <a:rPr lang="es-MX" dirty="0"/>
            <a:t>) es un concepto clave en el taoísmo que literalmente significa «por sí mismo, a su manera» o también «naturalmente, espontáneamente, durante el curso de los acontecimientos» </a:t>
          </a:r>
          <a:endParaRPr lang="en-US" dirty="0"/>
        </a:p>
      </dgm:t>
    </dgm:pt>
    <dgm:pt modelId="{CAFC955A-E8C3-4209-9525-3B4E5760BDAE}" type="parTrans" cxnId="{08B474E4-1A89-4E66-9EB7-CCACA2DF8A2D}">
      <dgm:prSet/>
      <dgm:spPr/>
      <dgm:t>
        <a:bodyPr/>
        <a:lstStyle/>
        <a:p>
          <a:endParaRPr lang="en-US"/>
        </a:p>
      </dgm:t>
    </dgm:pt>
    <dgm:pt modelId="{6EFC3DA8-7226-4E3C-A7A0-1957EEEE78DC}" type="sibTrans" cxnId="{08B474E4-1A89-4E66-9EB7-CCACA2DF8A2D}">
      <dgm:prSet/>
      <dgm:spPr/>
      <dgm:t>
        <a:bodyPr/>
        <a:lstStyle/>
        <a:p>
          <a:endParaRPr lang="en-US"/>
        </a:p>
      </dgm:t>
    </dgm:pt>
    <dgm:pt modelId="{61A5B2DA-32D5-402F-BF21-3F409FBABFEE}" type="pres">
      <dgm:prSet presAssocID="{67348BBE-68D8-425A-8269-C33812A85CD5}" presName="linear" presStyleCnt="0">
        <dgm:presLayoutVars>
          <dgm:animLvl val="lvl"/>
          <dgm:resizeHandles val="exact"/>
        </dgm:presLayoutVars>
      </dgm:prSet>
      <dgm:spPr/>
    </dgm:pt>
    <dgm:pt modelId="{DA4B29B6-1F8C-40A6-81B5-F14F519F06B6}" type="pres">
      <dgm:prSet presAssocID="{A802D61E-70F4-4CD1-BE21-681CA6AD6FD6}" presName="parentText" presStyleLbl="node1" presStyleIdx="0" presStyleCnt="2">
        <dgm:presLayoutVars>
          <dgm:chMax val="0"/>
          <dgm:bulletEnabled val="1"/>
        </dgm:presLayoutVars>
      </dgm:prSet>
      <dgm:spPr/>
    </dgm:pt>
    <dgm:pt modelId="{B3CFEB1B-1AB6-47DB-BB92-DF931440C127}" type="pres">
      <dgm:prSet presAssocID="{47DCF3C9-31DD-4428-A5EE-B314B9562466}" presName="spacer" presStyleCnt="0"/>
      <dgm:spPr/>
    </dgm:pt>
    <dgm:pt modelId="{6754E6CF-E5AD-49C6-8EC3-073C6B210685}" type="pres">
      <dgm:prSet presAssocID="{468B8CF3-7974-46C3-8288-16E00BE81764}" presName="parentText" presStyleLbl="node1" presStyleIdx="1" presStyleCnt="2">
        <dgm:presLayoutVars>
          <dgm:chMax val="0"/>
          <dgm:bulletEnabled val="1"/>
        </dgm:presLayoutVars>
      </dgm:prSet>
      <dgm:spPr/>
    </dgm:pt>
  </dgm:ptLst>
  <dgm:cxnLst>
    <dgm:cxn modelId="{EB224F21-469A-43AF-A0A2-94E05EBB2DBC}" type="presOf" srcId="{A802D61E-70F4-4CD1-BE21-681CA6AD6FD6}" destId="{DA4B29B6-1F8C-40A6-81B5-F14F519F06B6}" srcOrd="0" destOrd="0" presId="urn:microsoft.com/office/officeart/2005/8/layout/vList2"/>
    <dgm:cxn modelId="{E3DFB921-18DB-4791-9B85-F2F8388FF43D}" srcId="{67348BBE-68D8-425A-8269-C33812A85CD5}" destId="{A802D61E-70F4-4CD1-BE21-681CA6AD6FD6}" srcOrd="0" destOrd="0" parTransId="{2217A101-61EF-4D1F-BD87-7D81D0876A08}" sibTransId="{47DCF3C9-31DD-4428-A5EE-B314B9562466}"/>
    <dgm:cxn modelId="{C0827490-59C3-4740-B647-A1A927E9AE86}" type="presOf" srcId="{468B8CF3-7974-46C3-8288-16E00BE81764}" destId="{6754E6CF-E5AD-49C6-8EC3-073C6B210685}" srcOrd="0" destOrd="0" presId="urn:microsoft.com/office/officeart/2005/8/layout/vList2"/>
    <dgm:cxn modelId="{CB22B0A4-26DE-4AD5-9849-FEB40613CA1C}" type="presOf" srcId="{67348BBE-68D8-425A-8269-C33812A85CD5}" destId="{61A5B2DA-32D5-402F-BF21-3F409FBABFEE}" srcOrd="0" destOrd="0" presId="urn:microsoft.com/office/officeart/2005/8/layout/vList2"/>
    <dgm:cxn modelId="{08B474E4-1A89-4E66-9EB7-CCACA2DF8A2D}" srcId="{67348BBE-68D8-425A-8269-C33812A85CD5}" destId="{468B8CF3-7974-46C3-8288-16E00BE81764}" srcOrd="1" destOrd="0" parTransId="{CAFC955A-E8C3-4209-9525-3B4E5760BDAE}" sibTransId="{6EFC3DA8-7226-4E3C-A7A0-1957EEEE78DC}"/>
    <dgm:cxn modelId="{5F6B154F-0418-4A3F-A5DC-762398A439BE}" type="presParOf" srcId="{61A5B2DA-32D5-402F-BF21-3F409FBABFEE}" destId="{DA4B29B6-1F8C-40A6-81B5-F14F519F06B6}" srcOrd="0" destOrd="0" presId="urn:microsoft.com/office/officeart/2005/8/layout/vList2"/>
    <dgm:cxn modelId="{544EF904-AA93-4448-99EF-75F16E2E44A1}" type="presParOf" srcId="{61A5B2DA-32D5-402F-BF21-3F409FBABFEE}" destId="{B3CFEB1B-1AB6-47DB-BB92-DF931440C127}" srcOrd="1" destOrd="0" presId="urn:microsoft.com/office/officeart/2005/8/layout/vList2"/>
    <dgm:cxn modelId="{E24803A1-5BFA-45C4-AF33-750DDB0BAC55}" type="presParOf" srcId="{61A5B2DA-32D5-402F-BF21-3F409FBABFEE}" destId="{6754E6CF-E5AD-49C6-8EC3-073C6B21068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4AD5E3-7DAB-48CA-A7F6-F8FE9D3E0C55}">
      <dsp:nvSpPr>
        <dsp:cNvPr id="0" name=""/>
        <dsp:cNvSpPr/>
      </dsp:nvSpPr>
      <dsp:spPr>
        <a:xfrm>
          <a:off x="0" y="1170024"/>
          <a:ext cx="1766792" cy="1121913"/>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sp>
    <dsp:sp modelId="{FAB8F382-6D35-4240-A3A9-A7BCF3F7ADB3}">
      <dsp:nvSpPr>
        <dsp:cNvPr id="0" name=""/>
        <dsp:cNvSpPr/>
      </dsp:nvSpPr>
      <dsp:spPr>
        <a:xfrm>
          <a:off x="196310" y="1356518"/>
          <a:ext cx="1766792" cy="1121913"/>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a:outerShdw blurRad="38100" dist="12700" dir="5400000" algn="ctr" rotWithShape="0">
            <a:srgbClr val="000000">
              <a:alpha val="63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L" sz="1800" kern="1200" dirty="0">
              <a:latin typeface="Arial Nova Light" panose="020B0304020202020204" pitchFamily="34" charset="0"/>
            </a:rPr>
            <a:t>El clásico de la vía y la virtud -  </a:t>
          </a:r>
          <a:r>
            <a:rPr lang="es-CL" sz="1800" i="1" kern="1200" dirty="0" err="1">
              <a:latin typeface="Arial Nova Light" panose="020B0304020202020204" pitchFamily="34" charset="0"/>
            </a:rPr>
            <a:t>Dàodéjīng</a:t>
          </a:r>
          <a:r>
            <a:rPr lang="es-CL" sz="1800" i="1" kern="1200" dirty="0">
              <a:latin typeface="Arial Nova Light" panose="020B0304020202020204" pitchFamily="34" charset="0"/>
            </a:rPr>
            <a:t>  </a:t>
          </a:r>
        </a:p>
        <a:p>
          <a:pPr marL="0" lvl="0" indent="0" algn="ctr" defTabSz="800100">
            <a:lnSpc>
              <a:spcPct val="90000"/>
            </a:lnSpc>
            <a:spcBef>
              <a:spcPct val="0"/>
            </a:spcBef>
            <a:spcAft>
              <a:spcPct val="35000"/>
            </a:spcAft>
            <a:buNone/>
          </a:pPr>
          <a:r>
            <a:rPr lang="es-CL" sz="1800" kern="1200" dirty="0">
              <a:latin typeface="Arial Nova Light" panose="020B0304020202020204" pitchFamily="34" charset="0"/>
            </a:rPr>
            <a:t>(</a:t>
          </a:r>
          <a:r>
            <a:rPr lang="ja-JP" sz="1800" kern="1200" dirty="0">
              <a:latin typeface="Arial Nova Light" panose="020B0304020202020204" pitchFamily="34" charset="0"/>
            </a:rPr>
            <a:t>道德經</a:t>
          </a:r>
          <a:r>
            <a:rPr lang="es-CL" sz="1800" kern="1200" dirty="0">
              <a:latin typeface="Arial Nova Light" panose="020B0304020202020204" pitchFamily="34" charset="0"/>
            </a:rPr>
            <a:t>)</a:t>
          </a:r>
          <a:endParaRPr lang="en-US" sz="1800" kern="1200" dirty="0">
            <a:latin typeface="Arial Nova Light" panose="020B0304020202020204" pitchFamily="34" charset="0"/>
          </a:endParaRPr>
        </a:p>
      </dsp:txBody>
      <dsp:txXfrm>
        <a:off x="229170" y="1389378"/>
        <a:ext cx="1701072" cy="1056193"/>
      </dsp:txXfrm>
    </dsp:sp>
    <dsp:sp modelId="{FA8343EF-4488-45D4-9B02-D709DA9D78BE}">
      <dsp:nvSpPr>
        <dsp:cNvPr id="0" name=""/>
        <dsp:cNvSpPr/>
      </dsp:nvSpPr>
      <dsp:spPr>
        <a:xfrm>
          <a:off x="2159412" y="1170024"/>
          <a:ext cx="1766792" cy="1121913"/>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sp>
    <dsp:sp modelId="{3A16921F-6E37-48B5-B564-2D55832C5518}">
      <dsp:nvSpPr>
        <dsp:cNvPr id="0" name=""/>
        <dsp:cNvSpPr/>
      </dsp:nvSpPr>
      <dsp:spPr>
        <a:xfrm>
          <a:off x="2355723" y="1356518"/>
          <a:ext cx="1766792" cy="1121913"/>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a:outerShdw blurRad="38100" dist="12700" dir="5400000" algn="ctr" rotWithShape="0">
            <a:srgbClr val="000000">
              <a:alpha val="63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L" sz="1800" i="1" kern="1200" dirty="0" err="1">
              <a:latin typeface="Arial Nova Light" panose="020B0304020202020204" pitchFamily="34" charset="0"/>
            </a:rPr>
            <a:t>Liezi</a:t>
          </a:r>
          <a:r>
            <a:rPr lang="es-CL" sz="1800" i="1" kern="1200" dirty="0">
              <a:latin typeface="Arial Nova Light" panose="020B0304020202020204" pitchFamily="34" charset="0"/>
            </a:rPr>
            <a:t> </a:t>
          </a:r>
          <a:r>
            <a:rPr lang="es-CL" sz="1800" kern="1200" dirty="0">
              <a:latin typeface="Arial Nova Light" panose="020B0304020202020204" pitchFamily="34" charset="0"/>
            </a:rPr>
            <a:t>- El clásico de la perfecta vacuidad –</a:t>
          </a:r>
        </a:p>
        <a:p>
          <a:pPr marL="0" lvl="0" indent="0" algn="ctr" defTabSz="800100">
            <a:lnSpc>
              <a:spcPct val="90000"/>
            </a:lnSpc>
            <a:spcBef>
              <a:spcPct val="0"/>
            </a:spcBef>
            <a:spcAft>
              <a:spcPct val="35000"/>
            </a:spcAft>
            <a:buNone/>
          </a:pPr>
          <a:r>
            <a:rPr lang="es-CL" sz="1800" kern="1200" dirty="0">
              <a:latin typeface="Arial Nova Light" panose="020B0304020202020204" pitchFamily="34" charset="0"/>
            </a:rPr>
            <a:t>(</a:t>
          </a:r>
          <a:r>
            <a:rPr lang="ja-JP" sz="1800" kern="1200" dirty="0">
              <a:latin typeface="Arial Nova Light" panose="020B0304020202020204" pitchFamily="34" charset="0"/>
            </a:rPr>
            <a:t>列子</a:t>
          </a:r>
          <a:r>
            <a:rPr lang="es-CL" sz="1800" kern="1200" dirty="0">
              <a:latin typeface="Arial Nova Light" panose="020B0304020202020204" pitchFamily="34" charset="0"/>
            </a:rPr>
            <a:t>)</a:t>
          </a:r>
          <a:endParaRPr lang="en-US" sz="1800" kern="1200" dirty="0">
            <a:latin typeface="Arial Nova Light" panose="020B0304020202020204" pitchFamily="34" charset="0"/>
          </a:endParaRPr>
        </a:p>
      </dsp:txBody>
      <dsp:txXfrm>
        <a:off x="2388583" y="1389378"/>
        <a:ext cx="1701072" cy="1056193"/>
      </dsp:txXfrm>
    </dsp:sp>
    <dsp:sp modelId="{FFCBAF86-EA56-46C8-B222-084AB420F710}">
      <dsp:nvSpPr>
        <dsp:cNvPr id="0" name=""/>
        <dsp:cNvSpPr/>
      </dsp:nvSpPr>
      <dsp:spPr>
        <a:xfrm>
          <a:off x="4318825" y="1170024"/>
          <a:ext cx="1766792" cy="1121913"/>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sp>
    <dsp:sp modelId="{D78F9740-C530-4149-B821-6513FA97633B}">
      <dsp:nvSpPr>
        <dsp:cNvPr id="0" name=""/>
        <dsp:cNvSpPr/>
      </dsp:nvSpPr>
      <dsp:spPr>
        <a:xfrm>
          <a:off x="4515135" y="1356518"/>
          <a:ext cx="1766792" cy="1121913"/>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a:outerShdw blurRad="38100" dist="12700" dir="5400000" algn="ctr" rotWithShape="0">
            <a:srgbClr val="000000">
              <a:alpha val="63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L" sz="1800" i="1" kern="1200" dirty="0">
              <a:latin typeface="Arial Nova Light" panose="020B0304020202020204" pitchFamily="34" charset="0"/>
            </a:rPr>
            <a:t>Zhuangzi</a:t>
          </a:r>
          <a:r>
            <a:rPr lang="es-CL" sz="1800" kern="1200" dirty="0">
              <a:latin typeface="Arial Nova Light" panose="020B0304020202020204" pitchFamily="34" charset="0"/>
            </a:rPr>
            <a:t> –</a:t>
          </a:r>
        </a:p>
        <a:p>
          <a:pPr marL="0" lvl="0" indent="0" algn="ctr" defTabSz="800100">
            <a:lnSpc>
              <a:spcPct val="90000"/>
            </a:lnSpc>
            <a:spcBef>
              <a:spcPct val="0"/>
            </a:spcBef>
            <a:spcAft>
              <a:spcPct val="35000"/>
            </a:spcAft>
            <a:buNone/>
          </a:pPr>
          <a:r>
            <a:rPr lang="es-CL" sz="1800" kern="1200" dirty="0">
              <a:latin typeface="Arial Nova Light" panose="020B0304020202020204" pitchFamily="34" charset="0"/>
            </a:rPr>
            <a:t>(</a:t>
          </a:r>
          <a:r>
            <a:rPr lang="ja-JP" sz="1800" kern="1200" dirty="0">
              <a:latin typeface="Arial Nova Light" panose="020B0304020202020204" pitchFamily="34" charset="0"/>
            </a:rPr>
            <a:t>莊子</a:t>
          </a:r>
          <a:r>
            <a:rPr lang="es-CL" sz="1800" kern="1200" dirty="0"/>
            <a:t>)</a:t>
          </a:r>
          <a:endParaRPr lang="en-US" sz="1800" kern="1200" dirty="0"/>
        </a:p>
      </dsp:txBody>
      <dsp:txXfrm>
        <a:off x="4547995" y="1389378"/>
        <a:ext cx="1701072" cy="10561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4B29B6-1F8C-40A6-81B5-F14F519F06B6}">
      <dsp:nvSpPr>
        <dsp:cNvPr id="0" name=""/>
        <dsp:cNvSpPr/>
      </dsp:nvSpPr>
      <dsp:spPr>
        <a:xfrm>
          <a:off x="0" y="275557"/>
          <a:ext cx="10058399" cy="16558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CL" sz="2400" kern="1200" dirty="0"/>
            <a:t>Concepto de </a:t>
          </a:r>
          <a:r>
            <a:rPr lang="es-CL" sz="2400" i="1" kern="1200" dirty="0" err="1"/>
            <a:t>Wuwei</a:t>
          </a:r>
          <a:r>
            <a:rPr lang="es-CL" sz="2400" kern="1200" dirty="0"/>
            <a:t> (en chino «no acción»; tradicional: </a:t>
          </a:r>
          <a:r>
            <a:rPr lang="ja-JP" sz="2400" kern="1200" dirty="0"/>
            <a:t>無為</a:t>
          </a:r>
          <a:r>
            <a:rPr lang="es-CL" sz="2400" kern="1200" dirty="0"/>
            <a:t>; simplificado: </a:t>
          </a:r>
          <a:r>
            <a:rPr lang="ja-JP" sz="2400" kern="1200" dirty="0"/>
            <a:t>无为</a:t>
          </a:r>
          <a:r>
            <a:rPr lang="es-CL" sz="2400" kern="1200" dirty="0"/>
            <a:t>; pinyin: </a:t>
          </a:r>
          <a:r>
            <a:rPr lang="es-CL" sz="2400" i="1" kern="1200" dirty="0" err="1"/>
            <a:t>wúwéi</a:t>
          </a:r>
          <a:r>
            <a:rPr lang="es-CL" sz="2400" kern="1200" dirty="0"/>
            <a:t>)</a:t>
          </a:r>
          <a:r>
            <a:rPr lang="es-MX" sz="2400" kern="1200" dirty="0"/>
            <a:t> describe un importante aspecto de la filosofía taoísta en el cual la forma más adecuada de enfrentarse a una situación es «no actuar» (forzar)</a:t>
          </a:r>
          <a:endParaRPr lang="en-US" sz="2400" kern="1200" dirty="0"/>
        </a:p>
      </dsp:txBody>
      <dsp:txXfrm>
        <a:off x="80832" y="356389"/>
        <a:ext cx="9896735" cy="1494178"/>
      </dsp:txXfrm>
    </dsp:sp>
    <dsp:sp modelId="{6754E6CF-E5AD-49C6-8EC3-073C6B210685}">
      <dsp:nvSpPr>
        <dsp:cNvPr id="0" name=""/>
        <dsp:cNvSpPr/>
      </dsp:nvSpPr>
      <dsp:spPr>
        <a:xfrm>
          <a:off x="0" y="2000520"/>
          <a:ext cx="10058399" cy="165584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CL" sz="2400" kern="1200" dirty="0"/>
            <a:t>Concepto de </a:t>
          </a:r>
          <a:r>
            <a:rPr lang="es-MX" sz="2400" i="1" kern="1200" dirty="0" err="1"/>
            <a:t>Ziran</a:t>
          </a:r>
          <a:r>
            <a:rPr lang="es-MX" sz="2400" kern="1200" dirty="0"/>
            <a:t> (en chino, </a:t>
          </a:r>
          <a:r>
            <a:rPr lang="es-MX" sz="2400" kern="1200" dirty="0" err="1"/>
            <a:t>自然</a:t>
          </a:r>
          <a:r>
            <a:rPr lang="es-MX" sz="2400" kern="1200" dirty="0"/>
            <a:t>; pinyin, </a:t>
          </a:r>
          <a:r>
            <a:rPr lang="es-MX" sz="2400" kern="1200" dirty="0" err="1"/>
            <a:t>zìrán</a:t>
          </a:r>
          <a:r>
            <a:rPr lang="es-MX" sz="2400" kern="1200" dirty="0"/>
            <a:t>; en sánscrito: </a:t>
          </a:r>
          <a:r>
            <a:rPr lang="es-MX" sz="2400" kern="1200" dirty="0" err="1"/>
            <a:t>sahaja</a:t>
          </a:r>
          <a:r>
            <a:rPr lang="es-MX" sz="2400" kern="1200" dirty="0"/>
            <a:t>) es un concepto clave en el taoísmo que literalmente significa «por sí mismo, a su manera» o también «naturalmente, espontáneamente, durante el curso de los acontecimientos» </a:t>
          </a:r>
          <a:endParaRPr lang="en-US" sz="2400" kern="1200" dirty="0"/>
        </a:p>
      </dsp:txBody>
      <dsp:txXfrm>
        <a:off x="80832" y="2081352"/>
        <a:ext cx="9896735" cy="149417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smtClean="0"/>
              <a:t>6/28/2021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2973406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smtClean="0"/>
              <a:t>6/28/2021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999573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smtClean="0"/>
              <a:t>6/28/2021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84157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smtClean="0"/>
              <a:t>6/28/2021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639478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smtClean="0"/>
              <a:t>6/28/2021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81110039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smtClean="0"/>
              <a:t>6/28/2021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762706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smtClean="0"/>
              <a:t>6/28/2021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76045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smtClean="0"/>
              <a:t>6/28/2021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158868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smtClean="0"/>
              <a:t>6/28/2021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93219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FD0B8D63-E026-4E54-B301-C824E1BD14F3}" type="datetimeFigureOut">
              <a:rPr lang="en-US" smtClean="0"/>
              <a:t>6/28/2021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‹Nº›</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195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smtClean="0"/>
              <a:t>6/28/2021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‹Nº›</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868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smtClean="0"/>
              <a:t>6/28/2021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‹Nº›</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44669005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6.web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BD24EB-D9D2-4705-8766-A67BAB209271}"/>
              </a:ext>
            </a:extLst>
          </p:cNvPr>
          <p:cNvSpPr>
            <a:spLocks noGrp="1"/>
          </p:cNvSpPr>
          <p:nvPr>
            <p:ph type="ctrTitle"/>
          </p:nvPr>
        </p:nvSpPr>
        <p:spPr/>
        <p:txBody>
          <a:bodyPr/>
          <a:lstStyle/>
          <a:p>
            <a:r>
              <a:rPr lang="es-CL" dirty="0">
                <a:latin typeface="Arial Nova Light" panose="020B0304020202020204" pitchFamily="34" charset="0"/>
              </a:rPr>
              <a:t>Los clásicos taoístas</a:t>
            </a:r>
          </a:p>
        </p:txBody>
      </p:sp>
      <p:sp>
        <p:nvSpPr>
          <p:cNvPr id="3" name="Subtítulo 2">
            <a:extLst>
              <a:ext uri="{FF2B5EF4-FFF2-40B4-BE49-F238E27FC236}">
                <a16:creationId xmlns:a16="http://schemas.microsoft.com/office/drawing/2014/main" id="{644AF1F3-2950-403A-89E4-B4A128391CE5}"/>
              </a:ext>
            </a:extLst>
          </p:cNvPr>
          <p:cNvSpPr>
            <a:spLocks noGrp="1"/>
          </p:cNvSpPr>
          <p:nvPr>
            <p:ph type="subTitle" idx="1"/>
          </p:nvPr>
        </p:nvSpPr>
        <p:spPr>
          <a:xfrm>
            <a:off x="1562100" y="4346714"/>
            <a:ext cx="9070848" cy="792550"/>
          </a:xfrm>
        </p:spPr>
        <p:txBody>
          <a:bodyPr>
            <a:normAutofit fontScale="55000" lnSpcReduction="20000"/>
          </a:bodyPr>
          <a:lstStyle/>
          <a:p>
            <a:r>
              <a:rPr lang="es-CL" sz="3500" dirty="0">
                <a:latin typeface="Arial Nova Light" panose="020B0304020202020204" pitchFamily="34" charset="0"/>
              </a:rPr>
              <a:t>Expositora: Victoria </a:t>
            </a:r>
            <a:r>
              <a:rPr lang="es-CL" sz="3500" dirty="0" err="1">
                <a:latin typeface="Arial Nova Light" panose="020B0304020202020204" pitchFamily="34" charset="0"/>
              </a:rPr>
              <a:t>Lueckel</a:t>
            </a:r>
            <a:br>
              <a:rPr lang="es-CL" sz="3500" dirty="0">
                <a:latin typeface="Arial Nova Light" panose="020B0304020202020204" pitchFamily="34" charset="0"/>
              </a:rPr>
            </a:br>
            <a:r>
              <a:rPr lang="es-CL" sz="3500" dirty="0">
                <a:latin typeface="Arial Nova Light" panose="020B0304020202020204" pitchFamily="34" charset="0"/>
              </a:rPr>
              <a:t>Sinóloga M.A</a:t>
            </a:r>
            <a:br>
              <a:rPr lang="es-CL" sz="3500" dirty="0">
                <a:latin typeface="Arial Nova Light" panose="020B0304020202020204" pitchFamily="34" charset="0"/>
              </a:rPr>
            </a:br>
            <a:r>
              <a:rPr lang="es-CL" sz="3500" dirty="0">
                <a:latin typeface="Arial Nova Light" panose="020B0304020202020204" pitchFamily="34" charset="0"/>
              </a:rPr>
              <a:t>Friedrich Wilhelm </a:t>
            </a:r>
            <a:r>
              <a:rPr lang="es-CL" sz="3500" dirty="0" err="1">
                <a:latin typeface="Arial Nova Light" panose="020B0304020202020204" pitchFamily="34" charset="0"/>
              </a:rPr>
              <a:t>Universität</a:t>
            </a:r>
            <a:r>
              <a:rPr lang="es-CL" sz="3500" dirty="0">
                <a:latin typeface="Arial Nova Light" panose="020B0304020202020204" pitchFamily="34" charset="0"/>
              </a:rPr>
              <a:t> Bonn, Alemania</a:t>
            </a:r>
          </a:p>
          <a:p>
            <a:endParaRPr lang="es-CL" dirty="0"/>
          </a:p>
        </p:txBody>
      </p:sp>
    </p:spTree>
    <p:extLst>
      <p:ext uri="{BB962C8B-B14F-4D97-AF65-F5344CB8AC3E}">
        <p14:creationId xmlns:p14="http://schemas.microsoft.com/office/powerpoint/2010/main" val="813334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192707B-B929-41A7-9B41-E959A1C68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Texto, Carta&#10;&#10;Descripción generada automáticamente">
            <a:extLst>
              <a:ext uri="{FF2B5EF4-FFF2-40B4-BE49-F238E27FC236}">
                <a16:creationId xmlns:a16="http://schemas.microsoft.com/office/drawing/2014/main" id="{EF3519A8-CAA1-4204-BAE0-32D46A0BBF72}"/>
              </a:ext>
            </a:extLst>
          </p:cNvPr>
          <p:cNvPicPr>
            <a:picLocks noChangeAspect="1"/>
          </p:cNvPicPr>
          <p:nvPr/>
        </p:nvPicPr>
        <p:blipFill rotWithShape="1">
          <a:blip r:embed="rId2">
            <a:alphaModFix amt="35000"/>
          </a:blip>
          <a:srcRect t="21323" b="22427"/>
          <a:stretch/>
        </p:blipFill>
        <p:spPr>
          <a:xfrm>
            <a:off x="20" y="10"/>
            <a:ext cx="12191980" cy="6857990"/>
          </a:xfrm>
          <a:prstGeom prst="rect">
            <a:avLst/>
          </a:prstGeom>
        </p:spPr>
      </p:pic>
      <p:sp>
        <p:nvSpPr>
          <p:cNvPr id="2" name="Título 1">
            <a:extLst>
              <a:ext uri="{FF2B5EF4-FFF2-40B4-BE49-F238E27FC236}">
                <a16:creationId xmlns:a16="http://schemas.microsoft.com/office/drawing/2014/main" id="{97109694-5D76-4A5C-8102-8FC2DAC7CE4D}"/>
              </a:ext>
            </a:extLst>
          </p:cNvPr>
          <p:cNvSpPr>
            <a:spLocks noGrp="1"/>
          </p:cNvSpPr>
          <p:nvPr>
            <p:ph type="title"/>
          </p:nvPr>
        </p:nvSpPr>
        <p:spPr>
          <a:xfrm>
            <a:off x="1066800" y="642594"/>
            <a:ext cx="10058400" cy="1371600"/>
          </a:xfrm>
        </p:spPr>
        <p:txBody>
          <a:bodyPr>
            <a:normAutofit/>
          </a:bodyPr>
          <a:lstStyle/>
          <a:p>
            <a:endParaRPr lang="es-CL"/>
          </a:p>
        </p:txBody>
      </p:sp>
      <p:sp>
        <p:nvSpPr>
          <p:cNvPr id="3" name="Marcador de contenido 2">
            <a:extLst>
              <a:ext uri="{FF2B5EF4-FFF2-40B4-BE49-F238E27FC236}">
                <a16:creationId xmlns:a16="http://schemas.microsoft.com/office/drawing/2014/main" id="{75C7C1D7-6919-4E14-82F3-EAAB3042C04B}"/>
              </a:ext>
            </a:extLst>
          </p:cNvPr>
          <p:cNvSpPr>
            <a:spLocks noGrp="1"/>
          </p:cNvSpPr>
          <p:nvPr>
            <p:ph idx="1"/>
          </p:nvPr>
        </p:nvSpPr>
        <p:spPr>
          <a:xfrm>
            <a:off x="1066800" y="2103120"/>
            <a:ext cx="10058400" cy="3931920"/>
          </a:xfrm>
        </p:spPr>
        <p:txBody>
          <a:bodyPr>
            <a:normAutofit/>
          </a:bodyPr>
          <a:lstStyle/>
          <a:p>
            <a:pPr>
              <a:lnSpc>
                <a:spcPct val="90000"/>
              </a:lnSpc>
            </a:pPr>
            <a:r>
              <a:rPr lang="es-CL" dirty="0">
                <a:latin typeface="Arial Nova Light" panose="020B0304020202020204" pitchFamily="34" charset="0"/>
              </a:rPr>
              <a:t>Estructura:</a:t>
            </a:r>
          </a:p>
          <a:p>
            <a:pPr>
              <a:lnSpc>
                <a:spcPct val="90000"/>
              </a:lnSpc>
            </a:pPr>
            <a:r>
              <a:rPr lang="es-MX" dirty="0">
                <a:latin typeface="Arial Nova Light" panose="020B0304020202020204" pitchFamily="34" charset="0"/>
              </a:rPr>
              <a:t>El </a:t>
            </a:r>
            <a:r>
              <a:rPr lang="es-MX" i="1" dirty="0" err="1">
                <a:latin typeface="Arial Nova Light" panose="020B0304020202020204" pitchFamily="34" charset="0"/>
              </a:rPr>
              <a:t>Daodejing</a:t>
            </a:r>
            <a:r>
              <a:rPr lang="es-MX" dirty="0">
                <a:latin typeface="Arial Nova Light" panose="020B0304020202020204" pitchFamily="34" charset="0"/>
              </a:rPr>
              <a:t> es un texto corto, de unos 5000 caracteres chinos, dividido en 81 capítulos o secciones (章) breves. </a:t>
            </a:r>
          </a:p>
          <a:p>
            <a:pPr>
              <a:lnSpc>
                <a:spcPct val="90000"/>
              </a:lnSpc>
            </a:pPr>
            <a:r>
              <a:rPr lang="es-MX" dirty="0">
                <a:latin typeface="Arial Nova Light" panose="020B0304020202020204" pitchFamily="34" charset="0"/>
              </a:rPr>
              <a:t>Tiene dos partes, El </a:t>
            </a:r>
            <a:r>
              <a:rPr lang="es-MX" i="1" dirty="0" err="1">
                <a:latin typeface="Arial Nova Light" panose="020B0304020202020204" pitchFamily="34" charset="0"/>
              </a:rPr>
              <a:t>Daojing</a:t>
            </a:r>
            <a:r>
              <a:rPr lang="es-MX" dirty="0">
                <a:latin typeface="Arial Nova Light" panose="020B0304020202020204" pitchFamily="34" charset="0"/>
              </a:rPr>
              <a:t> (capítulos 1-37) y el </a:t>
            </a:r>
            <a:r>
              <a:rPr lang="es-MX" i="1" dirty="0" err="1">
                <a:latin typeface="Arial Nova Light" panose="020B0304020202020204" pitchFamily="34" charset="0"/>
              </a:rPr>
              <a:t>Dejing</a:t>
            </a:r>
            <a:r>
              <a:rPr lang="es-MX" dirty="0">
                <a:latin typeface="Arial Nova Light" panose="020B0304020202020204" pitchFamily="34" charset="0"/>
              </a:rPr>
              <a:t> (capítulos 38-81).</a:t>
            </a:r>
          </a:p>
          <a:p>
            <a:pPr>
              <a:lnSpc>
                <a:spcPct val="90000"/>
              </a:lnSpc>
            </a:pPr>
            <a:r>
              <a:rPr lang="es-MX" dirty="0">
                <a:latin typeface="Arial Nova Light" panose="020B0304020202020204" pitchFamily="34" charset="0"/>
              </a:rPr>
              <a:t>Estilo lacónico, con muy pocas partículas gramaticales</a:t>
            </a:r>
          </a:p>
          <a:p>
            <a:pPr>
              <a:lnSpc>
                <a:spcPct val="90000"/>
              </a:lnSpc>
            </a:pPr>
            <a:r>
              <a:rPr lang="es-MX" dirty="0">
                <a:latin typeface="Arial Nova Light" panose="020B0304020202020204" pitchFamily="34" charset="0"/>
              </a:rPr>
              <a:t>Las ideas son singulares, y se expresan en tono poético.</a:t>
            </a:r>
          </a:p>
          <a:p>
            <a:pPr>
              <a:lnSpc>
                <a:spcPct val="90000"/>
              </a:lnSpc>
            </a:pPr>
            <a:r>
              <a:rPr lang="es-MX" dirty="0">
                <a:latin typeface="Arial Nova Light" panose="020B0304020202020204" pitchFamily="34" charset="0"/>
              </a:rPr>
              <a:t>El chino clásico en que está escrito el libro presenta dificultades para ser entendido aun para los hablantes modernos cultos del chino. </a:t>
            </a:r>
          </a:p>
          <a:p>
            <a:pPr>
              <a:lnSpc>
                <a:spcPct val="90000"/>
              </a:lnSpc>
            </a:pPr>
            <a:r>
              <a:rPr lang="es-MX" dirty="0">
                <a:latin typeface="Arial Nova Light" panose="020B0304020202020204" pitchFamily="34" charset="0"/>
              </a:rPr>
              <a:t>Las palabras usadas en el texto son intencionalmente vagas y ambiguas.</a:t>
            </a:r>
          </a:p>
          <a:p>
            <a:pPr>
              <a:lnSpc>
                <a:spcPct val="90000"/>
              </a:lnSpc>
            </a:pPr>
            <a:r>
              <a:rPr lang="es-MX" dirty="0">
                <a:latin typeface="Arial Nova Light" panose="020B0304020202020204" pitchFamily="34" charset="0"/>
              </a:rPr>
              <a:t>La falta de puntuación en el chino clásico complica la tarea. Mover un punto atrás o adelante unas pocas palabras, o insertar una coma, pueden alterar profundamente el significado de muchos pasajes. </a:t>
            </a:r>
            <a:endParaRPr lang="es-CL" dirty="0">
              <a:latin typeface="Arial Nova Light" panose="020B0304020202020204" pitchFamily="34" charset="0"/>
            </a:endParaRPr>
          </a:p>
        </p:txBody>
      </p:sp>
      <p:sp>
        <p:nvSpPr>
          <p:cNvPr id="12" name="Rectangle 11">
            <a:extLst>
              <a:ext uri="{FF2B5EF4-FFF2-40B4-BE49-F238E27FC236}">
                <a16:creationId xmlns:a16="http://schemas.microsoft.com/office/drawing/2014/main" id="{8FB4235C-4505-46C7-AD8F-8769A1972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noFill/>
          <a:ln w="6350" cap="sq" cmpd="sng" algn="ctr">
            <a:solidFill>
              <a:schemeClr val="tx1"/>
            </a:solidFill>
            <a:prstDash val="solid"/>
            <a:miter lim="800000"/>
          </a:ln>
          <a:effectLst>
            <a:softEdge rad="0"/>
          </a:effectLst>
        </p:spPr>
      </p:sp>
    </p:spTree>
    <p:extLst>
      <p:ext uri="{BB962C8B-B14F-4D97-AF65-F5344CB8AC3E}">
        <p14:creationId xmlns:p14="http://schemas.microsoft.com/office/powerpoint/2010/main" val="131413120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51A255-8A4C-4CCD-B08A-BAB918B80061}"/>
              </a:ext>
            </a:extLst>
          </p:cNvPr>
          <p:cNvSpPr>
            <a:spLocks noGrp="1"/>
          </p:cNvSpPr>
          <p:nvPr>
            <p:ph type="title"/>
          </p:nvPr>
        </p:nvSpPr>
        <p:spPr>
          <a:xfrm>
            <a:off x="6579450" y="727627"/>
            <a:ext cx="4957553" cy="1645920"/>
          </a:xfrm>
        </p:spPr>
        <p:txBody>
          <a:bodyPr>
            <a:normAutofit/>
          </a:bodyPr>
          <a:lstStyle/>
          <a:p>
            <a:endParaRPr lang="es-CL"/>
          </a:p>
        </p:txBody>
      </p:sp>
      <p:sp>
        <p:nvSpPr>
          <p:cNvPr id="12" name="Rectangle 11">
            <a:extLst>
              <a:ext uri="{FF2B5EF4-FFF2-40B4-BE49-F238E27FC236}">
                <a16:creationId xmlns:a16="http://schemas.microsoft.com/office/drawing/2014/main" id="{0BBB6B01-5B73-410C-B70E-8CF2FA470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8712F587-12D0-435C-8E3F-F44C36EE7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noFill/>
          <a:ln w="6350" cap="sq" cmpd="sng" algn="ctr">
            <a:solidFill>
              <a:schemeClr val="tx1">
                <a:lumMod val="75000"/>
                <a:lumOff val="25000"/>
              </a:schemeClr>
            </a:solidFill>
            <a:prstDash val="solid"/>
            <a:miter lim="800000"/>
          </a:ln>
          <a:effectLst/>
        </p:spPr>
      </p:sp>
      <p:pic>
        <p:nvPicPr>
          <p:cNvPr id="7" name="Imagen 6" descr="Texto&#10;&#10;Descripción generada automáticamente">
            <a:extLst>
              <a:ext uri="{FF2B5EF4-FFF2-40B4-BE49-F238E27FC236}">
                <a16:creationId xmlns:a16="http://schemas.microsoft.com/office/drawing/2014/main" id="{408026BE-A304-499B-8A72-8D70C8E67951}"/>
              </a:ext>
            </a:extLst>
          </p:cNvPr>
          <p:cNvPicPr>
            <a:picLocks noChangeAspect="1"/>
          </p:cNvPicPr>
          <p:nvPr/>
        </p:nvPicPr>
        <p:blipFill>
          <a:blip r:embed="rId2"/>
          <a:stretch>
            <a:fillRect/>
          </a:stretch>
        </p:blipFill>
        <p:spPr>
          <a:xfrm>
            <a:off x="1205256" y="1769836"/>
            <a:ext cx="4414438" cy="3336493"/>
          </a:xfrm>
          <a:prstGeom prst="rect">
            <a:avLst/>
          </a:prstGeom>
        </p:spPr>
      </p:pic>
      <p:sp>
        <p:nvSpPr>
          <p:cNvPr id="3" name="Marcador de contenido 2">
            <a:extLst>
              <a:ext uri="{FF2B5EF4-FFF2-40B4-BE49-F238E27FC236}">
                <a16:creationId xmlns:a16="http://schemas.microsoft.com/office/drawing/2014/main" id="{FCA03740-A4D2-4BF6-8687-3667F5EB07F5}"/>
              </a:ext>
            </a:extLst>
          </p:cNvPr>
          <p:cNvSpPr>
            <a:spLocks noGrp="1"/>
          </p:cNvSpPr>
          <p:nvPr>
            <p:ph idx="1"/>
          </p:nvPr>
        </p:nvSpPr>
        <p:spPr>
          <a:xfrm>
            <a:off x="6579450" y="2538919"/>
            <a:ext cx="4957554" cy="3496120"/>
          </a:xfrm>
        </p:spPr>
        <p:txBody>
          <a:bodyPr>
            <a:normAutofit/>
          </a:bodyPr>
          <a:lstStyle/>
          <a:p>
            <a:r>
              <a:rPr lang="es-MX" dirty="0">
                <a:latin typeface="Arial Nova Light" panose="020B0304020202020204" pitchFamily="34" charset="0"/>
              </a:rPr>
              <a:t>Como muchos otros pensadores chinos antiguos, sus explicaciones usan con frecuencia paradojas, analogías, apropiación de citas antiguas, repetición, simetría, rima y ritmo. Los escritos que se le atribuyen son poéticos, densos y frecuentemente crípticos, y sirven como punto de inicio para la meditación sobre el Cosmos o sobre uno mismo. Muchas de las teorías estéticas del arte chino se basan en sus ideas y en las de su más famoso continuador, </a:t>
            </a:r>
            <a:r>
              <a:rPr lang="es-MX" i="1" dirty="0">
                <a:latin typeface="Arial Nova Light" panose="020B0304020202020204" pitchFamily="34" charset="0"/>
              </a:rPr>
              <a:t>Zhuangzi</a:t>
            </a:r>
            <a:r>
              <a:rPr lang="es-MX" dirty="0">
                <a:latin typeface="Arial Nova Light" panose="020B0304020202020204" pitchFamily="34" charset="0"/>
              </a:rPr>
              <a:t>. </a:t>
            </a:r>
            <a:endParaRPr lang="es-CL" dirty="0">
              <a:latin typeface="Arial Nova Light" panose="020B0304020202020204" pitchFamily="34" charset="0"/>
            </a:endParaRPr>
          </a:p>
        </p:txBody>
      </p:sp>
    </p:spTree>
    <p:extLst>
      <p:ext uri="{BB962C8B-B14F-4D97-AF65-F5344CB8AC3E}">
        <p14:creationId xmlns:p14="http://schemas.microsoft.com/office/powerpoint/2010/main" val="4108269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9F243E-6BCA-41CB-B5CB-0198262219D2}"/>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89166A96-5EED-44F2-BD04-97FBDF745F82}"/>
              </a:ext>
            </a:extLst>
          </p:cNvPr>
          <p:cNvSpPr>
            <a:spLocks noGrp="1"/>
          </p:cNvSpPr>
          <p:nvPr>
            <p:ph idx="1"/>
          </p:nvPr>
        </p:nvSpPr>
        <p:spPr/>
        <p:txBody>
          <a:bodyPr/>
          <a:lstStyle/>
          <a:p>
            <a:r>
              <a:rPr lang="zh-TW" altLang="es-CL" dirty="0"/>
              <a:t>道可道，非常道。名可名，非常名。無名天地之始；有名萬物之母。故常無欲，以觀其妙；常有欲，以觀其徼。此兩者，同出而異名，同謂之玄。玄之又玄，衆妙之門。</a:t>
            </a:r>
            <a:endParaRPr lang="es-CL" altLang="zh-TW" dirty="0"/>
          </a:p>
          <a:p>
            <a:pPr algn="ctr"/>
            <a:r>
              <a:rPr lang="es-CL" dirty="0">
                <a:latin typeface="Arial Nova Light" panose="020B0304020202020204" pitchFamily="34" charset="0"/>
              </a:rPr>
              <a:t>El Tao con nombre sin nombre (capítulo 1)</a:t>
            </a:r>
          </a:p>
          <a:p>
            <a:pPr marL="0" indent="0">
              <a:buNone/>
            </a:pPr>
            <a:r>
              <a:rPr lang="es-CL" dirty="0">
                <a:latin typeface="Arial Nova Light" panose="020B0304020202020204" pitchFamily="34" charset="0"/>
              </a:rPr>
              <a:t>El Tao que puede llamarse Tao no es el verdadero Tao</a:t>
            </a:r>
          </a:p>
          <a:p>
            <a:pPr marL="0" indent="0">
              <a:buNone/>
            </a:pPr>
            <a:r>
              <a:rPr lang="es-CL" dirty="0">
                <a:latin typeface="Arial Nova Light" panose="020B0304020202020204" pitchFamily="34" charset="0"/>
              </a:rPr>
              <a:t>El nombre que se le puede dar no es su verdadero nombre</a:t>
            </a:r>
          </a:p>
          <a:p>
            <a:pPr marL="0" indent="0">
              <a:buNone/>
            </a:pPr>
            <a:r>
              <a:rPr lang="es-CL" dirty="0">
                <a:latin typeface="Arial Nova Light" panose="020B0304020202020204" pitchFamily="34" charset="0"/>
              </a:rPr>
              <a:t>Sin nombre es el principio del Cielo y la Tierra, y con nombre, es la madre de las diez mil cosas.</a:t>
            </a:r>
          </a:p>
          <a:p>
            <a:pPr marL="0" indent="0">
              <a:buNone/>
            </a:pPr>
            <a:r>
              <a:rPr lang="es-CL" dirty="0">
                <a:latin typeface="Arial Nova Light" panose="020B0304020202020204" pitchFamily="34" charset="0"/>
              </a:rPr>
              <a:t>Desde el No-Ser comprendemos su esencia; y desde el Ser, solo vemos su apariencia,</a:t>
            </a:r>
          </a:p>
          <a:p>
            <a:pPr marL="0" indent="0">
              <a:buNone/>
            </a:pPr>
            <a:r>
              <a:rPr lang="es-CL" dirty="0">
                <a:latin typeface="Arial Nova Light" panose="020B0304020202020204" pitchFamily="34" charset="0"/>
              </a:rPr>
              <a:t>Ambas cosas, Ser y no-ser, tienen el mismo origen, aunque distinto nombre.</a:t>
            </a:r>
          </a:p>
          <a:p>
            <a:pPr marL="0" indent="0">
              <a:buNone/>
            </a:pPr>
            <a:r>
              <a:rPr lang="es-CL" dirty="0">
                <a:latin typeface="Arial Nova Light" panose="020B0304020202020204" pitchFamily="34" charset="0"/>
              </a:rPr>
              <a:t>Su identidad es el Misterio.</a:t>
            </a:r>
          </a:p>
          <a:p>
            <a:pPr marL="0" indent="0">
              <a:buNone/>
            </a:pPr>
            <a:r>
              <a:rPr lang="es-CL" dirty="0">
                <a:latin typeface="Arial Nova Light" panose="020B0304020202020204" pitchFamily="34" charset="0"/>
              </a:rPr>
              <a:t>Y en este Misterio se halla la puerta de toda maravilla.</a:t>
            </a:r>
          </a:p>
        </p:txBody>
      </p:sp>
    </p:spTree>
    <p:extLst>
      <p:ext uri="{BB962C8B-B14F-4D97-AF65-F5344CB8AC3E}">
        <p14:creationId xmlns:p14="http://schemas.microsoft.com/office/powerpoint/2010/main" val="2402330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AC5421-707C-4AF8-AA01-43F89A51DE08}"/>
              </a:ext>
            </a:extLst>
          </p:cNvPr>
          <p:cNvSpPr>
            <a:spLocks noGrp="1"/>
          </p:cNvSpPr>
          <p:nvPr>
            <p:ph type="title"/>
          </p:nvPr>
        </p:nvSpPr>
        <p:spPr/>
        <p:txBody>
          <a:bodyPr>
            <a:normAutofit/>
          </a:bodyPr>
          <a:lstStyle/>
          <a:p>
            <a:pPr algn="ctr"/>
            <a:r>
              <a:rPr lang="es-CL" sz="4400" dirty="0">
                <a:latin typeface="Arial Nova Light" panose="020B0304020202020204" pitchFamily="34" charset="0"/>
              </a:rPr>
              <a:t>El </a:t>
            </a:r>
            <a:r>
              <a:rPr lang="es-CL" sz="4400" i="1" dirty="0" err="1">
                <a:latin typeface="Arial Nova Light" panose="020B0304020202020204" pitchFamily="34" charset="0"/>
              </a:rPr>
              <a:t>Liezi</a:t>
            </a:r>
            <a:r>
              <a:rPr lang="es-CL" sz="4400" i="1" dirty="0">
                <a:latin typeface="Arial Nova Light" panose="020B0304020202020204" pitchFamily="34" charset="0"/>
              </a:rPr>
              <a:t> </a:t>
            </a:r>
            <a:r>
              <a:rPr lang="ja-JP" altLang="es-CL" sz="4400" dirty="0">
                <a:latin typeface="Arial Nova Light" panose="020B0304020202020204" pitchFamily="34" charset="0"/>
              </a:rPr>
              <a:t>列子</a:t>
            </a:r>
            <a:br>
              <a:rPr lang="es-CL" altLang="ja-JP" sz="4400" dirty="0">
                <a:latin typeface="Arial Nova Light" panose="020B0304020202020204" pitchFamily="34" charset="0"/>
              </a:rPr>
            </a:br>
            <a:r>
              <a:rPr lang="es-CL" altLang="ja-JP" sz="3200" dirty="0">
                <a:latin typeface="Arial Nova Light" panose="020B0304020202020204" pitchFamily="34" charset="0"/>
              </a:rPr>
              <a:t>Autor:</a:t>
            </a:r>
            <a:r>
              <a:rPr lang="es-CL" altLang="ja-JP" sz="4400" dirty="0">
                <a:latin typeface="Arial Nova Light" panose="020B0304020202020204" pitchFamily="34" charset="0"/>
              </a:rPr>
              <a:t> </a:t>
            </a:r>
            <a:r>
              <a:rPr lang="es-CL" altLang="ja-JP" sz="3200" i="1" dirty="0">
                <a:latin typeface="Arial Nova Light" panose="020B0304020202020204" pitchFamily="34" charset="0"/>
              </a:rPr>
              <a:t>Lie </a:t>
            </a:r>
            <a:r>
              <a:rPr lang="es-CL" altLang="ja-JP" sz="3200" i="1" dirty="0" err="1">
                <a:latin typeface="Arial Nova Light" panose="020B0304020202020204" pitchFamily="34" charset="0"/>
              </a:rPr>
              <a:t>Yukou</a:t>
            </a:r>
            <a:r>
              <a:rPr lang="es-CL" altLang="ja-JP" sz="3200" i="1" dirty="0">
                <a:latin typeface="Arial Nova Light" panose="020B0304020202020204" pitchFamily="34" charset="0"/>
              </a:rPr>
              <a:t> </a:t>
            </a:r>
            <a:r>
              <a:rPr lang="ja-JP" altLang="es-CL" sz="3200" dirty="0">
                <a:latin typeface="Arial Nova Light" panose="020B0304020202020204" pitchFamily="34" charset="0"/>
              </a:rPr>
              <a:t>列御寇</a:t>
            </a:r>
            <a:endParaRPr lang="es-CL" sz="3200" i="1" dirty="0">
              <a:latin typeface="Arial Nova Light" panose="020B0304020202020204" pitchFamily="34" charset="0"/>
            </a:endParaRPr>
          </a:p>
        </p:txBody>
      </p:sp>
      <p:sp>
        <p:nvSpPr>
          <p:cNvPr id="3" name="Marcador de contenido 2">
            <a:extLst>
              <a:ext uri="{FF2B5EF4-FFF2-40B4-BE49-F238E27FC236}">
                <a16:creationId xmlns:a16="http://schemas.microsoft.com/office/drawing/2014/main" id="{9C5EDA25-E589-41B8-A586-B4F575421935}"/>
              </a:ext>
            </a:extLst>
          </p:cNvPr>
          <p:cNvSpPr>
            <a:spLocks noGrp="1"/>
          </p:cNvSpPr>
          <p:nvPr>
            <p:ph idx="1"/>
          </p:nvPr>
        </p:nvSpPr>
        <p:spPr/>
        <p:txBody>
          <a:bodyPr/>
          <a:lstStyle/>
          <a:p>
            <a:r>
              <a:rPr lang="es-MX" dirty="0">
                <a:latin typeface="Arial Nova Light" panose="020B0304020202020204" pitchFamily="34" charset="0"/>
              </a:rPr>
              <a:t>El texto fue inscrito en la librería imperial con el nombre de </a:t>
            </a:r>
            <a:r>
              <a:rPr lang="es-MX" i="1" dirty="0">
                <a:latin typeface="Arial Nova Light" panose="020B0304020202020204" pitchFamily="34" charset="0"/>
              </a:rPr>
              <a:t>Tratado de la Perfecta Vacuidad</a:t>
            </a:r>
            <a:r>
              <a:rPr lang="es-MX" dirty="0">
                <a:latin typeface="Arial Nova Light" panose="020B0304020202020204" pitchFamily="34" charset="0"/>
              </a:rPr>
              <a:t>. Generalmente es considerada la más práctica de las obras taoístas principales, frente al más </a:t>
            </a:r>
            <a:r>
              <a:rPr lang="es-MX" dirty="0" err="1">
                <a:latin typeface="Arial Nova Light" panose="020B0304020202020204" pitchFamily="34" charset="0"/>
              </a:rPr>
              <a:t>filósofico</a:t>
            </a:r>
            <a:r>
              <a:rPr lang="es-MX" dirty="0">
                <a:latin typeface="Arial Nova Light" panose="020B0304020202020204" pitchFamily="34" charset="0"/>
              </a:rPr>
              <a:t> </a:t>
            </a:r>
            <a:r>
              <a:rPr lang="es-MX" i="1" dirty="0" err="1">
                <a:latin typeface="Arial Nova Light" panose="020B0304020202020204" pitchFamily="34" charset="0"/>
              </a:rPr>
              <a:t>Dàodéjīng</a:t>
            </a:r>
            <a:r>
              <a:rPr lang="es-MX" dirty="0">
                <a:latin typeface="Arial Nova Light" panose="020B0304020202020204" pitchFamily="34" charset="0"/>
              </a:rPr>
              <a:t> o al más poético Libro de </a:t>
            </a:r>
            <a:r>
              <a:rPr lang="es-MX" i="1" dirty="0">
                <a:latin typeface="Arial Nova Light" panose="020B0304020202020204" pitchFamily="34" charset="0"/>
              </a:rPr>
              <a:t>Zhuangzi</a:t>
            </a:r>
            <a:r>
              <a:rPr lang="es-MX" dirty="0">
                <a:latin typeface="Arial Nova Light" panose="020B0304020202020204" pitchFamily="34" charset="0"/>
              </a:rPr>
              <a:t>. </a:t>
            </a:r>
          </a:p>
          <a:p>
            <a:endParaRPr lang="es-MX" dirty="0">
              <a:latin typeface="Arial Nova Light" panose="020B0304020202020204" pitchFamily="34" charset="0"/>
            </a:endParaRPr>
          </a:p>
          <a:p>
            <a:pPr lvl="8"/>
            <a:r>
              <a:rPr lang="es-CL" sz="1800" i="1" dirty="0">
                <a:latin typeface="Arial Nova Light" panose="020B0304020202020204" pitchFamily="34" charset="0"/>
              </a:rPr>
              <a:t>Lie </a:t>
            </a:r>
            <a:r>
              <a:rPr lang="es-CL" sz="1800" i="1" dirty="0" err="1">
                <a:latin typeface="Arial Nova Light" panose="020B0304020202020204" pitchFamily="34" charset="0"/>
              </a:rPr>
              <a:t>Yukou</a:t>
            </a:r>
            <a:r>
              <a:rPr lang="es-CL" sz="1800" i="1" dirty="0">
                <a:latin typeface="Arial Nova Light" panose="020B0304020202020204" pitchFamily="34" charset="0"/>
              </a:rPr>
              <a:t> </a:t>
            </a:r>
            <a:r>
              <a:rPr lang="es-CL" sz="1800" dirty="0">
                <a:latin typeface="Arial Nova Light" panose="020B0304020202020204" pitchFamily="34" charset="0"/>
              </a:rPr>
              <a:t>(chino simplificado: </a:t>
            </a:r>
            <a:r>
              <a:rPr lang="ja-JP" altLang="es-CL" sz="1800" dirty="0">
                <a:latin typeface="Arial Nova Light" panose="020B0304020202020204" pitchFamily="34" charset="0"/>
              </a:rPr>
              <a:t>列御寇</a:t>
            </a:r>
            <a:r>
              <a:rPr lang="es-CL" altLang="ja-JP" sz="1800" dirty="0">
                <a:latin typeface="Arial Nova Light" panose="020B0304020202020204" pitchFamily="34" charset="0"/>
              </a:rPr>
              <a:t>) </a:t>
            </a:r>
            <a:r>
              <a:rPr lang="es-CL" sz="1800" dirty="0">
                <a:latin typeface="Arial Nova Light" panose="020B0304020202020204" pitchFamily="34" charset="0"/>
              </a:rPr>
              <a:t>fue un taoísta chino, autor del </a:t>
            </a:r>
            <a:r>
              <a:rPr lang="es-CL" sz="1800" i="1" dirty="0" err="1">
                <a:latin typeface="Arial Nova Light" panose="020B0304020202020204" pitchFamily="34" charset="0"/>
              </a:rPr>
              <a:t>Liezi</a:t>
            </a:r>
            <a:r>
              <a:rPr lang="es-CL" sz="1800" dirty="0">
                <a:latin typeface="Arial Nova Light" panose="020B0304020202020204" pitchFamily="34" charset="0"/>
              </a:rPr>
              <a:t> (</a:t>
            </a:r>
            <a:r>
              <a:rPr lang="ja-JP" altLang="es-CL" sz="1800" dirty="0">
                <a:latin typeface="Arial Nova Light" panose="020B0304020202020204" pitchFamily="34" charset="0"/>
              </a:rPr>
              <a:t>列子</a:t>
            </a:r>
            <a:r>
              <a:rPr lang="es-CL" altLang="ja-JP" sz="1800" dirty="0">
                <a:latin typeface="Arial Nova Light" panose="020B0304020202020204" pitchFamily="34" charset="0"/>
              </a:rPr>
              <a:t>). </a:t>
            </a:r>
            <a:r>
              <a:rPr lang="es-CL" sz="1800" dirty="0">
                <a:latin typeface="Arial Nova Light" panose="020B0304020202020204" pitchFamily="34" charset="0"/>
              </a:rPr>
              <a:t>Vivió alrededor del año 350 a. C., durante el Período de los Reinos Combatientes. Se sabe muy poco del autor además de lo que él mismo nos cuenta.</a:t>
            </a:r>
          </a:p>
        </p:txBody>
      </p:sp>
      <p:pic>
        <p:nvPicPr>
          <p:cNvPr id="5" name="Imagen 4" descr="Un dibujo de una persona&#10;&#10;Descripción generada automáticamente con confianza baja">
            <a:extLst>
              <a:ext uri="{FF2B5EF4-FFF2-40B4-BE49-F238E27FC236}">
                <a16:creationId xmlns:a16="http://schemas.microsoft.com/office/drawing/2014/main" id="{51243622-8B41-41A6-9ED5-D888B33BCA58}"/>
              </a:ext>
            </a:extLst>
          </p:cNvPr>
          <p:cNvPicPr>
            <a:picLocks noChangeAspect="1"/>
          </p:cNvPicPr>
          <p:nvPr/>
        </p:nvPicPr>
        <p:blipFill>
          <a:blip r:embed="rId2"/>
          <a:stretch>
            <a:fillRect/>
          </a:stretch>
        </p:blipFill>
        <p:spPr>
          <a:xfrm>
            <a:off x="1197423" y="3181651"/>
            <a:ext cx="2183716" cy="2853389"/>
          </a:xfrm>
          <a:prstGeom prst="rect">
            <a:avLst/>
          </a:prstGeom>
        </p:spPr>
      </p:pic>
    </p:spTree>
    <p:extLst>
      <p:ext uri="{BB962C8B-B14F-4D97-AF65-F5344CB8AC3E}">
        <p14:creationId xmlns:p14="http://schemas.microsoft.com/office/powerpoint/2010/main" val="4241256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n 4" descr="Un dibujo en blanco y negro&#10;&#10;Descripción generada automáticamente con confianza media">
            <a:extLst>
              <a:ext uri="{FF2B5EF4-FFF2-40B4-BE49-F238E27FC236}">
                <a16:creationId xmlns:a16="http://schemas.microsoft.com/office/drawing/2014/main" id="{C81FB35D-FF54-4B85-AB7A-7268A2B2DF17}"/>
              </a:ext>
            </a:extLst>
          </p:cNvPr>
          <p:cNvPicPr>
            <a:picLocks noChangeAspect="1"/>
          </p:cNvPicPr>
          <p:nvPr/>
        </p:nvPicPr>
        <p:blipFill rotWithShape="1">
          <a:blip r:embed="rId2"/>
          <a:srcRect r="20243" b="-2"/>
          <a:stretch/>
        </p:blipFill>
        <p:spPr>
          <a:xfrm>
            <a:off x="190846" y="221179"/>
            <a:ext cx="4040033" cy="6382512"/>
          </a:xfrm>
          <a:prstGeom prst="rect">
            <a:avLst/>
          </a:prstGeom>
        </p:spPr>
      </p:pic>
      <p:sp>
        <p:nvSpPr>
          <p:cNvPr id="10" name="Rectangle 9">
            <a:extLst>
              <a:ext uri="{FF2B5EF4-FFF2-40B4-BE49-F238E27FC236}">
                <a16:creationId xmlns:a16="http://schemas.microsoft.com/office/drawing/2014/main" id="{BDFE30F4-8284-432A-B7D0-0FAA2FDA8D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0879" y="237744"/>
            <a:ext cx="7711563"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D9BADDFE-D387-4E07-A9AB-8A8DBE461CE1}"/>
              </a:ext>
            </a:extLst>
          </p:cNvPr>
          <p:cNvSpPr>
            <a:spLocks noGrp="1"/>
          </p:cNvSpPr>
          <p:nvPr>
            <p:ph type="title"/>
          </p:nvPr>
        </p:nvSpPr>
        <p:spPr>
          <a:xfrm>
            <a:off x="4965192" y="642593"/>
            <a:ext cx="6280826" cy="1746504"/>
          </a:xfrm>
        </p:spPr>
        <p:txBody>
          <a:bodyPr>
            <a:normAutofit/>
          </a:bodyPr>
          <a:lstStyle/>
          <a:p>
            <a:endParaRPr lang="es-CL"/>
          </a:p>
        </p:txBody>
      </p:sp>
      <p:sp>
        <p:nvSpPr>
          <p:cNvPr id="3" name="Marcador de contenido 2">
            <a:extLst>
              <a:ext uri="{FF2B5EF4-FFF2-40B4-BE49-F238E27FC236}">
                <a16:creationId xmlns:a16="http://schemas.microsoft.com/office/drawing/2014/main" id="{02F13273-1624-46D1-A73C-C81A3112668B}"/>
              </a:ext>
            </a:extLst>
          </p:cNvPr>
          <p:cNvSpPr>
            <a:spLocks noGrp="1"/>
          </p:cNvSpPr>
          <p:nvPr>
            <p:ph idx="1"/>
          </p:nvPr>
        </p:nvSpPr>
        <p:spPr>
          <a:xfrm>
            <a:off x="4965192" y="2386584"/>
            <a:ext cx="6280826" cy="3648456"/>
          </a:xfrm>
        </p:spPr>
        <p:txBody>
          <a:bodyPr>
            <a:noAutofit/>
          </a:bodyPr>
          <a:lstStyle/>
          <a:p>
            <a:r>
              <a:rPr lang="es-MX" sz="2400" dirty="0">
                <a:latin typeface="Arial Nova Light" panose="020B0304020202020204" pitchFamily="34" charset="0"/>
              </a:rPr>
              <a:t>En el capítulo 1.º del libro II se describe un reino mítico en que «no hay jefes y todo funciona por sí mismo, el pueblo carece de deseos, y todo se desarrolla de forma natural». </a:t>
            </a:r>
          </a:p>
          <a:p>
            <a:r>
              <a:rPr lang="es-MX" sz="2400" dirty="0">
                <a:latin typeface="Arial Nova Light" panose="020B0304020202020204" pitchFamily="34" charset="0"/>
              </a:rPr>
              <a:t>Las dos primeras referencias al libro </a:t>
            </a:r>
            <a:r>
              <a:rPr lang="es-MX" sz="2400" i="1" dirty="0" err="1">
                <a:latin typeface="Arial Nova Light" panose="020B0304020202020204" pitchFamily="34" charset="0"/>
              </a:rPr>
              <a:t>Liezi</a:t>
            </a:r>
            <a:r>
              <a:rPr lang="es-MX" sz="2400" dirty="0">
                <a:latin typeface="Arial Nova Light" panose="020B0304020202020204" pitchFamily="34" charset="0"/>
              </a:rPr>
              <a:t> son de la antigua dinastía Han. El editor </a:t>
            </a:r>
            <a:r>
              <a:rPr lang="es-MX" sz="2400" i="1" dirty="0">
                <a:latin typeface="Arial Nova Light" panose="020B0304020202020204" pitchFamily="34" charset="0"/>
              </a:rPr>
              <a:t>Liu </a:t>
            </a:r>
            <a:r>
              <a:rPr lang="es-MX" sz="2400" i="1" dirty="0" err="1">
                <a:latin typeface="Arial Nova Light" panose="020B0304020202020204" pitchFamily="34" charset="0"/>
              </a:rPr>
              <a:t>Xiang</a:t>
            </a:r>
            <a:r>
              <a:rPr lang="es-MX" sz="2400" dirty="0">
                <a:latin typeface="Arial Nova Light" panose="020B0304020202020204" pitchFamily="34" charset="0"/>
              </a:rPr>
              <a:t> señala que eliminó las repeticiones en el </a:t>
            </a:r>
            <a:r>
              <a:rPr lang="es-MX" sz="2400" i="1" dirty="0" err="1">
                <a:latin typeface="Arial Nova Light" panose="020B0304020202020204" pitchFamily="34" charset="0"/>
              </a:rPr>
              <a:t>Liezi</a:t>
            </a:r>
            <a:r>
              <a:rPr lang="es-MX" sz="2400" dirty="0">
                <a:latin typeface="Arial Nova Light" panose="020B0304020202020204" pitchFamily="34" charset="0"/>
              </a:rPr>
              <a:t> y lo reorganizó en ocho capítulos (pian 篇).</a:t>
            </a:r>
          </a:p>
        </p:txBody>
      </p:sp>
      <p:sp>
        <p:nvSpPr>
          <p:cNvPr id="12" name="Rectangle 11">
            <a:extLst>
              <a:ext uri="{FF2B5EF4-FFF2-40B4-BE49-F238E27FC236}">
                <a16:creationId xmlns:a16="http://schemas.microsoft.com/office/drawing/2014/main" id="{D5E3F933-FC69-4374-A35F-CF40365370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9494" y="374904"/>
            <a:ext cx="7440649"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960021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9420A2-164C-4EF4-8713-8C7E779E2A4B}"/>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C3012C43-4926-48C1-8209-31F88965E945}"/>
              </a:ext>
            </a:extLst>
          </p:cNvPr>
          <p:cNvSpPr>
            <a:spLocks noGrp="1"/>
          </p:cNvSpPr>
          <p:nvPr>
            <p:ph idx="1"/>
          </p:nvPr>
        </p:nvSpPr>
        <p:spPr/>
        <p:txBody>
          <a:bodyPr/>
          <a:lstStyle/>
          <a:p>
            <a:r>
              <a:rPr lang="es-MX" dirty="0">
                <a:latin typeface="Arial Nova Light" panose="020B0304020202020204" pitchFamily="34" charset="0"/>
              </a:rPr>
              <a:t>Los ocho capítulos de </a:t>
            </a:r>
            <a:r>
              <a:rPr lang="es-MX" i="1" dirty="0" err="1">
                <a:latin typeface="Arial Nova Light" panose="020B0304020202020204" pitchFamily="34" charset="0"/>
              </a:rPr>
              <a:t>Liezi</a:t>
            </a:r>
            <a:endParaRPr lang="es-MX" i="1" dirty="0">
              <a:latin typeface="Arial Nova Light" panose="020B0304020202020204" pitchFamily="34" charset="0"/>
            </a:endParaRPr>
          </a:p>
          <a:p>
            <a:pPr>
              <a:buFont typeface="Arial" panose="020B0604020202020204" pitchFamily="34" charset="0"/>
              <a:buChar char="•"/>
            </a:pPr>
            <a:r>
              <a:rPr lang="es-CL" altLang="ja-JP" dirty="0">
                <a:latin typeface="Arial Nova Light" panose="020B0304020202020204" pitchFamily="34" charset="0"/>
              </a:rPr>
              <a:t>1 </a:t>
            </a:r>
            <a:r>
              <a:rPr lang="ja-JP" altLang="es-CL" dirty="0">
                <a:latin typeface="Arial Nova Light" panose="020B0304020202020204" pitchFamily="34" charset="0"/>
              </a:rPr>
              <a:t>天瑞 </a:t>
            </a:r>
            <a:r>
              <a:rPr lang="es-CL" dirty="0" err="1">
                <a:latin typeface="Arial Nova Light" panose="020B0304020202020204" pitchFamily="34" charset="0"/>
              </a:rPr>
              <a:t>Tian</a:t>
            </a:r>
            <a:r>
              <a:rPr lang="es-CL" dirty="0">
                <a:latin typeface="Arial Nova Light" panose="020B0304020202020204" pitchFamily="34" charset="0"/>
              </a:rPr>
              <a:t> Rui. Regalos del cielo</a:t>
            </a:r>
          </a:p>
          <a:p>
            <a:pPr>
              <a:buFont typeface="Arial" panose="020B0604020202020204" pitchFamily="34" charset="0"/>
              <a:buChar char="•"/>
            </a:pPr>
            <a:r>
              <a:rPr lang="es-CL" dirty="0">
                <a:latin typeface="Arial Nova Light" panose="020B0304020202020204" pitchFamily="34" charset="0"/>
              </a:rPr>
              <a:t>2 </a:t>
            </a:r>
            <a:r>
              <a:rPr lang="ja-JP" altLang="es-CL" dirty="0">
                <a:latin typeface="Arial Nova Light" panose="020B0304020202020204" pitchFamily="34" charset="0"/>
              </a:rPr>
              <a:t>黃帝 </a:t>
            </a:r>
            <a:r>
              <a:rPr lang="es-CL" dirty="0">
                <a:latin typeface="Arial Nova Light" panose="020B0304020202020204" pitchFamily="34" charset="0"/>
              </a:rPr>
              <a:t>Huang Di. El Emperador Amarillo</a:t>
            </a:r>
          </a:p>
          <a:p>
            <a:pPr>
              <a:buFont typeface="Arial" panose="020B0604020202020204" pitchFamily="34" charset="0"/>
              <a:buChar char="•"/>
            </a:pPr>
            <a:r>
              <a:rPr lang="es-CL" dirty="0">
                <a:latin typeface="Arial Nova Light" panose="020B0304020202020204" pitchFamily="34" charset="0"/>
              </a:rPr>
              <a:t>3 </a:t>
            </a:r>
            <a:r>
              <a:rPr lang="ja-JP" altLang="es-CL" dirty="0">
                <a:latin typeface="Arial Nova Light" panose="020B0304020202020204" pitchFamily="34" charset="0"/>
              </a:rPr>
              <a:t>周 穆王 </a:t>
            </a:r>
            <a:r>
              <a:rPr lang="es-CL" dirty="0">
                <a:latin typeface="Arial Nova Light" panose="020B0304020202020204" pitchFamily="34" charset="0"/>
              </a:rPr>
              <a:t>Zhou Mu Wang. El Rey Mu de Zhou</a:t>
            </a:r>
          </a:p>
          <a:p>
            <a:pPr>
              <a:buFont typeface="Arial" panose="020B0604020202020204" pitchFamily="34" charset="0"/>
              <a:buChar char="•"/>
            </a:pPr>
            <a:r>
              <a:rPr lang="es-CL" dirty="0">
                <a:latin typeface="Arial Nova Light" panose="020B0304020202020204" pitchFamily="34" charset="0"/>
              </a:rPr>
              <a:t>4 </a:t>
            </a:r>
            <a:r>
              <a:rPr lang="ja-JP" altLang="es-CL" dirty="0">
                <a:latin typeface="Arial Nova Light" panose="020B0304020202020204" pitchFamily="34" charset="0"/>
              </a:rPr>
              <a:t>仲尼 </a:t>
            </a:r>
            <a:r>
              <a:rPr lang="es-CL" dirty="0" err="1">
                <a:latin typeface="Arial Nova Light" panose="020B0304020202020204" pitchFamily="34" charset="0"/>
              </a:rPr>
              <a:t>Zhong</a:t>
            </a:r>
            <a:r>
              <a:rPr lang="es-CL" dirty="0">
                <a:latin typeface="Arial Nova Light" panose="020B0304020202020204" pitchFamily="34" charset="0"/>
              </a:rPr>
              <a:t> Ni. Confucio</a:t>
            </a:r>
          </a:p>
          <a:p>
            <a:pPr>
              <a:buFont typeface="Arial" panose="020B0604020202020204" pitchFamily="34" charset="0"/>
              <a:buChar char="•"/>
            </a:pPr>
            <a:r>
              <a:rPr lang="es-CL" dirty="0">
                <a:latin typeface="Arial Nova Light" panose="020B0304020202020204" pitchFamily="34" charset="0"/>
              </a:rPr>
              <a:t>5 </a:t>
            </a:r>
            <a:r>
              <a:rPr lang="ja-JP" altLang="es-CL" dirty="0">
                <a:latin typeface="Arial Nova Light" panose="020B0304020202020204" pitchFamily="34" charset="0"/>
              </a:rPr>
              <a:t>汤 问 </a:t>
            </a:r>
            <a:r>
              <a:rPr lang="es-CL" dirty="0">
                <a:latin typeface="Arial Nova Light" panose="020B0304020202020204" pitchFamily="34" charset="0"/>
              </a:rPr>
              <a:t>Tang </a:t>
            </a:r>
            <a:r>
              <a:rPr lang="es-CL" dirty="0" err="1">
                <a:latin typeface="Arial Nova Light" panose="020B0304020202020204" pitchFamily="34" charset="0"/>
              </a:rPr>
              <a:t>Wen</a:t>
            </a:r>
            <a:r>
              <a:rPr lang="es-CL" dirty="0">
                <a:latin typeface="Arial Nova Light" panose="020B0304020202020204" pitchFamily="34" charset="0"/>
              </a:rPr>
              <a:t>. Las preguntas de Tang</a:t>
            </a:r>
          </a:p>
          <a:p>
            <a:pPr>
              <a:buFont typeface="Arial" panose="020B0604020202020204" pitchFamily="34" charset="0"/>
              <a:buChar char="•"/>
            </a:pPr>
            <a:r>
              <a:rPr lang="es-CL" dirty="0">
                <a:latin typeface="Arial Nova Light" panose="020B0304020202020204" pitchFamily="34" charset="0"/>
              </a:rPr>
              <a:t>6 </a:t>
            </a:r>
            <a:r>
              <a:rPr lang="ja-JP" altLang="es-CL" dirty="0">
                <a:latin typeface="Arial Nova Light" panose="020B0304020202020204" pitchFamily="34" charset="0"/>
              </a:rPr>
              <a:t>力 命 </a:t>
            </a:r>
            <a:r>
              <a:rPr lang="es-CL" dirty="0">
                <a:latin typeface="Arial Nova Light" panose="020B0304020202020204" pitchFamily="34" charset="0"/>
              </a:rPr>
              <a:t>Li Ming. Esfuerzo y Destino</a:t>
            </a:r>
          </a:p>
          <a:p>
            <a:pPr>
              <a:buFont typeface="Arial" panose="020B0604020202020204" pitchFamily="34" charset="0"/>
              <a:buChar char="•"/>
            </a:pPr>
            <a:r>
              <a:rPr lang="es-CL" dirty="0">
                <a:latin typeface="Arial Nova Light" panose="020B0304020202020204" pitchFamily="34" charset="0"/>
              </a:rPr>
              <a:t>7 </a:t>
            </a:r>
            <a:r>
              <a:rPr lang="ja-JP" altLang="es-CL" dirty="0">
                <a:latin typeface="Arial Nova Light" panose="020B0304020202020204" pitchFamily="34" charset="0"/>
              </a:rPr>
              <a:t>楊朱 </a:t>
            </a:r>
            <a:r>
              <a:rPr lang="es-CL" dirty="0">
                <a:latin typeface="Arial Nova Light" panose="020B0304020202020204" pitchFamily="34" charset="0"/>
              </a:rPr>
              <a:t>Yang Zhu. Yang Zhu</a:t>
            </a:r>
          </a:p>
          <a:p>
            <a:pPr>
              <a:buFont typeface="Arial" panose="020B0604020202020204" pitchFamily="34" charset="0"/>
              <a:buChar char="•"/>
            </a:pPr>
            <a:r>
              <a:rPr lang="es-CL" dirty="0">
                <a:latin typeface="Arial Nova Light" panose="020B0304020202020204" pitchFamily="34" charset="0"/>
              </a:rPr>
              <a:t>8 </a:t>
            </a:r>
            <a:r>
              <a:rPr lang="ja-JP" altLang="es-CL" dirty="0">
                <a:latin typeface="Arial Nova Light" panose="020B0304020202020204" pitchFamily="34" charset="0"/>
              </a:rPr>
              <a:t>說 符 </a:t>
            </a:r>
            <a:r>
              <a:rPr lang="es-CL" dirty="0" err="1">
                <a:latin typeface="Arial Nova Light" panose="020B0304020202020204" pitchFamily="34" charset="0"/>
              </a:rPr>
              <a:t>Shuo</a:t>
            </a:r>
            <a:r>
              <a:rPr lang="es-CL" dirty="0">
                <a:latin typeface="Arial Nova Light" panose="020B0304020202020204" pitchFamily="34" charset="0"/>
              </a:rPr>
              <a:t> Fu. Explicando conjunciones</a:t>
            </a:r>
          </a:p>
          <a:p>
            <a:endParaRPr lang="es-CL" dirty="0"/>
          </a:p>
        </p:txBody>
      </p:sp>
    </p:spTree>
    <p:extLst>
      <p:ext uri="{BB962C8B-B14F-4D97-AF65-F5344CB8AC3E}">
        <p14:creationId xmlns:p14="http://schemas.microsoft.com/office/powerpoint/2010/main" val="3487538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1A3F5A-B46E-46F7-B56D-C144EF0DCB25}"/>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13255B78-C7B4-4B2A-8765-6870A1C2F2B8}"/>
              </a:ext>
            </a:extLst>
          </p:cNvPr>
          <p:cNvSpPr>
            <a:spLocks noGrp="1"/>
          </p:cNvSpPr>
          <p:nvPr>
            <p:ph idx="1"/>
          </p:nvPr>
        </p:nvSpPr>
        <p:spPr/>
        <p:txBody>
          <a:bodyPr/>
          <a:lstStyle/>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El concepto central del libro es </a:t>
            </a:r>
            <a:r>
              <a:rPr lang="es-ES" sz="2400" i="1" dirty="0" err="1">
                <a:effectLst/>
                <a:latin typeface="Arial Nova Light" panose="020B0304020202020204" pitchFamily="34" charset="0"/>
                <a:ea typeface="Times New Roman" panose="02020603050405020304" pitchFamily="18" charset="0"/>
                <a:cs typeface="Times New Roman" panose="02020603050405020304" pitchFamily="18" charset="0"/>
              </a:rPr>
              <a:t>Ziran</a:t>
            </a: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 (</a:t>
            </a:r>
            <a:r>
              <a:rPr lang="es-CL" sz="2400" dirty="0">
                <a:effectLst/>
                <a:latin typeface="Arial Nova Light" panose="020B0304020202020204" pitchFamily="34" charset="0"/>
                <a:ea typeface="Calibri" panose="020F0502020204030204" pitchFamily="34" charset="0"/>
                <a:cs typeface="MS Gothic" panose="020B0609070205080204" pitchFamily="49" charset="-128"/>
              </a:rPr>
              <a:t>自</a:t>
            </a:r>
            <a:r>
              <a:rPr lang="es-CL" sz="2400" dirty="0">
                <a:effectLst/>
                <a:latin typeface="Arial Nova Light" panose="020B0304020202020204" pitchFamily="34" charset="0"/>
                <a:ea typeface="Times New Roman" panose="02020603050405020304" pitchFamily="18" charset="0"/>
                <a:cs typeface="Times New Roman" panose="02020603050405020304" pitchFamily="18" charset="0"/>
              </a:rPr>
              <a:t> </a:t>
            </a:r>
            <a:r>
              <a:rPr lang="es-CL" sz="2400" dirty="0">
                <a:effectLst/>
                <a:latin typeface="Arial Nova Light" panose="020B0304020202020204" pitchFamily="34" charset="0"/>
                <a:ea typeface="Calibri" panose="020F0502020204030204" pitchFamily="34" charset="0"/>
                <a:cs typeface="MS Gothic" panose="020B0609070205080204" pitchFamily="49" charset="-128"/>
              </a:rPr>
              <a:t>然</a:t>
            </a: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 literalmente: ser así por ti mismo, también: naturaleza), la espontaneidad mediante la cual se puede lograr el </a:t>
            </a:r>
            <a:r>
              <a:rPr lang="es-ES" sz="2400" i="1" dirty="0" err="1">
                <a:effectLst/>
                <a:latin typeface="Arial Nova Light" panose="020B0304020202020204" pitchFamily="34" charset="0"/>
                <a:ea typeface="Times New Roman" panose="02020603050405020304" pitchFamily="18" charset="0"/>
                <a:cs typeface="Times New Roman" panose="02020603050405020304" pitchFamily="18" charset="0"/>
              </a:rPr>
              <a:t>Dao</a:t>
            </a: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 El libro pide estar libre de conocimientos y deseos y no seguir la razón. </a:t>
            </a:r>
            <a:endParaRPr lang="es-CL" sz="2400" dirty="0">
              <a:effectLst/>
              <a:latin typeface="Arial Nova Light" panose="020B03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CL" sz="2400" dirty="0">
                <a:effectLst/>
                <a:latin typeface="Arial Nova Light" panose="020B0304020202020204" pitchFamily="34" charset="0"/>
                <a:ea typeface="Calibri" panose="020F0502020204030204" pitchFamily="34" charset="0"/>
                <a:cs typeface="Times New Roman" panose="02020603050405020304" pitchFamily="18" charset="0"/>
              </a:rPr>
              <a:t>Al igual que otros libros clásicos del taoísmo (por ejemplo, el </a:t>
            </a:r>
            <a:r>
              <a:rPr lang="es-CL" sz="2400" i="1" dirty="0" err="1">
                <a:effectLst/>
                <a:latin typeface="Arial Nova Light" panose="020B0304020202020204" pitchFamily="34" charset="0"/>
                <a:ea typeface="Calibri" panose="020F0502020204030204" pitchFamily="34" charset="0"/>
                <a:cs typeface="Times New Roman" panose="02020603050405020304" pitchFamily="18" charset="0"/>
              </a:rPr>
              <a:t>Daodejing</a:t>
            </a:r>
            <a:r>
              <a:rPr lang="es-CL" sz="2400" dirty="0">
                <a:effectLst/>
                <a:latin typeface="Arial Nova Light" panose="020B0304020202020204" pitchFamily="34" charset="0"/>
                <a:ea typeface="Calibri" panose="020F0502020204030204" pitchFamily="34" charset="0"/>
                <a:cs typeface="Times New Roman" panose="02020603050405020304" pitchFamily="18" charset="0"/>
              </a:rPr>
              <a:t>) el </a:t>
            </a:r>
            <a:r>
              <a:rPr lang="es-CL" sz="2400" i="1" dirty="0" err="1">
                <a:effectLst/>
                <a:latin typeface="Arial Nova Light" panose="020B0304020202020204" pitchFamily="34" charset="0"/>
                <a:ea typeface="Calibri" panose="020F0502020204030204" pitchFamily="34" charset="0"/>
                <a:cs typeface="Times New Roman" panose="02020603050405020304" pitchFamily="18" charset="0"/>
              </a:rPr>
              <a:t>Liezi</a:t>
            </a:r>
            <a:r>
              <a:rPr lang="es-CL" sz="2400" dirty="0">
                <a:effectLst/>
                <a:latin typeface="Arial Nova Light" panose="020B0304020202020204" pitchFamily="34" charset="0"/>
                <a:ea typeface="Calibri" panose="020F0502020204030204" pitchFamily="34" charset="0"/>
                <a:cs typeface="Times New Roman" panose="02020603050405020304" pitchFamily="18" charset="0"/>
              </a:rPr>
              <a:t> también contiene una enseñanza que esta dirigida al gobernante ideal que debe gobernar por medio del </a:t>
            </a:r>
            <a:r>
              <a:rPr lang="es-CL" sz="2400" i="1" dirty="0" err="1">
                <a:effectLst/>
                <a:latin typeface="Arial Nova Light" panose="020B0304020202020204" pitchFamily="34" charset="0"/>
                <a:ea typeface="Calibri" panose="020F0502020204030204" pitchFamily="34" charset="0"/>
                <a:cs typeface="Times New Roman" panose="02020603050405020304" pitchFamily="18" charset="0"/>
              </a:rPr>
              <a:t>Wuwei</a:t>
            </a:r>
            <a:r>
              <a:rPr lang="es-CL" sz="2400" dirty="0">
                <a:effectLst/>
                <a:latin typeface="Arial Nova Light" panose="020B0304020202020204" pitchFamily="34" charset="0"/>
                <a:ea typeface="Calibri" panose="020F0502020204030204" pitchFamily="34" charset="0"/>
                <a:cs typeface="Times New Roman" panose="02020603050405020304" pitchFamily="18" charset="0"/>
              </a:rPr>
              <a:t> (</a:t>
            </a:r>
            <a:r>
              <a:rPr lang="ja-JP" altLang="es-CL" sz="2400" dirty="0">
                <a:effectLst/>
                <a:latin typeface="Arial Nova Light" panose="020B0304020202020204" pitchFamily="34" charset="0"/>
                <a:ea typeface="Calibri" panose="020F0502020204030204" pitchFamily="34" charset="0"/>
                <a:cs typeface="Times New Roman" panose="02020603050405020304" pitchFamily="18" charset="0"/>
              </a:rPr>
              <a:t>無 為</a:t>
            </a:r>
            <a:r>
              <a:rPr lang="es-CL" altLang="ja-JP" sz="2400" dirty="0">
                <a:effectLst/>
                <a:latin typeface="Arial Nova Light" panose="020B0304020202020204" pitchFamily="34" charset="0"/>
                <a:ea typeface="Calibri" panose="020F0502020204030204" pitchFamily="34" charset="0"/>
                <a:cs typeface="Times New Roman" panose="02020603050405020304" pitchFamily="18" charset="0"/>
              </a:rPr>
              <a:t>)</a:t>
            </a:r>
            <a:r>
              <a:rPr lang="es-CL" sz="2400" dirty="0">
                <a:effectLst/>
                <a:latin typeface="Arial Nova Light" panose="020B0304020202020204" pitchFamily="34" charset="0"/>
                <a:ea typeface="Calibri" panose="020F0502020204030204" pitchFamily="34" charset="0"/>
                <a:cs typeface="Times New Roman" panose="02020603050405020304" pitchFamily="18" charset="0"/>
              </a:rPr>
              <a:t> </a:t>
            </a:r>
          </a:p>
          <a:p>
            <a:endParaRPr lang="es-CL" dirty="0"/>
          </a:p>
        </p:txBody>
      </p:sp>
    </p:spTree>
    <p:extLst>
      <p:ext uri="{BB962C8B-B14F-4D97-AF65-F5344CB8AC3E}">
        <p14:creationId xmlns:p14="http://schemas.microsoft.com/office/powerpoint/2010/main" val="3180432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CCF5A3-01A8-4119-B232-7EB0702EBFCC}"/>
              </a:ext>
            </a:extLst>
          </p:cNvPr>
          <p:cNvSpPr>
            <a:spLocks noGrp="1"/>
          </p:cNvSpPr>
          <p:nvPr>
            <p:ph type="title"/>
          </p:nvPr>
        </p:nvSpPr>
        <p:spPr/>
        <p:txBody>
          <a:bodyPr>
            <a:normAutofit/>
          </a:bodyPr>
          <a:lstStyle/>
          <a:p>
            <a:pPr algn="ctr"/>
            <a:r>
              <a:rPr lang="es-CL" sz="4400" dirty="0">
                <a:latin typeface="Arial Nova Light" panose="020B0304020202020204" pitchFamily="34" charset="0"/>
              </a:rPr>
              <a:t>El libro de </a:t>
            </a:r>
            <a:r>
              <a:rPr lang="es-CL" sz="4400" i="1" dirty="0">
                <a:latin typeface="Arial Nova Light" panose="020B0304020202020204" pitchFamily="34" charset="0"/>
              </a:rPr>
              <a:t>Zhuangzi</a:t>
            </a:r>
            <a:br>
              <a:rPr lang="es-CL" sz="4400" dirty="0">
                <a:latin typeface="Arial Nova Light" panose="020B0304020202020204" pitchFamily="34" charset="0"/>
              </a:rPr>
            </a:br>
            <a:r>
              <a:rPr lang="es-CL" sz="4400" dirty="0">
                <a:latin typeface="Arial Nova Light" panose="020B0304020202020204" pitchFamily="34" charset="0"/>
              </a:rPr>
              <a:t>Autor: </a:t>
            </a:r>
            <a:r>
              <a:rPr lang="es-CL" sz="4400" i="1" dirty="0">
                <a:latin typeface="Arial Nova Light" panose="020B0304020202020204" pitchFamily="34" charset="0"/>
              </a:rPr>
              <a:t>Zhuangzi</a:t>
            </a:r>
            <a:r>
              <a:rPr lang="es-CL" sz="4400" dirty="0">
                <a:latin typeface="Arial Nova Light" panose="020B0304020202020204" pitchFamily="34" charset="0"/>
              </a:rPr>
              <a:t> (</a:t>
            </a:r>
            <a:r>
              <a:rPr lang="ja-JP" altLang="es-CL" sz="4400" dirty="0">
                <a:latin typeface="Arial Nova Light" panose="020B0304020202020204" pitchFamily="34" charset="0"/>
              </a:rPr>
              <a:t>莊子</a:t>
            </a:r>
            <a:r>
              <a:rPr lang="es-CL" altLang="ja-JP" sz="4400" dirty="0">
                <a:latin typeface="Arial Nova Light" panose="020B0304020202020204" pitchFamily="34" charset="0"/>
              </a:rPr>
              <a:t>)</a:t>
            </a:r>
            <a:endParaRPr lang="es-CL" sz="4400" dirty="0">
              <a:latin typeface="Arial Nova Light" panose="020B0304020202020204" pitchFamily="34" charset="0"/>
            </a:endParaRPr>
          </a:p>
        </p:txBody>
      </p:sp>
      <p:pic>
        <p:nvPicPr>
          <p:cNvPr id="5" name="Marcador de contenido 4">
            <a:extLst>
              <a:ext uri="{FF2B5EF4-FFF2-40B4-BE49-F238E27FC236}">
                <a16:creationId xmlns:a16="http://schemas.microsoft.com/office/drawing/2014/main" id="{8C2C33D4-27F8-452A-9857-787A57664AF2}"/>
              </a:ext>
            </a:extLst>
          </p:cNvPr>
          <p:cNvPicPr>
            <a:picLocks noGrp="1" noChangeAspect="1"/>
          </p:cNvPicPr>
          <p:nvPr>
            <p:ph idx="1"/>
          </p:nvPr>
        </p:nvPicPr>
        <p:blipFill>
          <a:blip r:embed="rId2"/>
          <a:stretch>
            <a:fillRect/>
          </a:stretch>
        </p:blipFill>
        <p:spPr>
          <a:xfrm>
            <a:off x="4590045" y="2784362"/>
            <a:ext cx="3011910" cy="2767353"/>
          </a:xfrm>
        </p:spPr>
      </p:pic>
    </p:spTree>
    <p:extLst>
      <p:ext uri="{BB962C8B-B14F-4D97-AF65-F5344CB8AC3E}">
        <p14:creationId xmlns:p14="http://schemas.microsoft.com/office/powerpoint/2010/main" val="3820841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D799F0-F187-4774-8F26-A7B2825E39B8}"/>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C9985BA5-53F0-46AF-8E63-6A188549C943}"/>
              </a:ext>
            </a:extLst>
          </p:cNvPr>
          <p:cNvSpPr>
            <a:spLocks noGrp="1"/>
          </p:cNvSpPr>
          <p:nvPr>
            <p:ph idx="1"/>
          </p:nvPr>
        </p:nvSpPr>
        <p:spPr/>
        <p:txBody>
          <a:bodyPr>
            <a:normAutofit/>
          </a:bodyPr>
          <a:lstStyle/>
          <a:p>
            <a:r>
              <a:rPr lang="es-CL" sz="2400" i="1" dirty="0">
                <a:latin typeface="Arial Nova Light" panose="020B0304020202020204" pitchFamily="34" charset="0"/>
              </a:rPr>
              <a:t>Zhuangzi</a:t>
            </a:r>
            <a:r>
              <a:rPr lang="es-CL" sz="2400" dirty="0">
                <a:latin typeface="Arial Nova Light" panose="020B0304020202020204" pitchFamily="34" charset="0"/>
              </a:rPr>
              <a:t> fue un filósofo de la antigua China </a:t>
            </a:r>
            <a:r>
              <a:rPr lang="es-MX" sz="2400" dirty="0">
                <a:latin typeface="Arial Nova Light" panose="020B0304020202020204" pitchFamily="34" charset="0"/>
              </a:rPr>
              <a:t>que vivió alrededor del siglo IV a. C. durante el período de los Reinos combatientes.</a:t>
            </a:r>
          </a:p>
          <a:p>
            <a:r>
              <a:rPr lang="es-MX" sz="2400" dirty="0">
                <a:latin typeface="Arial Nova Light" panose="020B0304020202020204" pitchFamily="34" charset="0"/>
              </a:rPr>
              <a:t>Nacido en el reino </a:t>
            </a:r>
            <a:r>
              <a:rPr lang="es-MX" sz="2400" i="1" dirty="0" err="1">
                <a:latin typeface="Arial Nova Light" panose="020B0304020202020204" pitchFamily="34" charset="0"/>
              </a:rPr>
              <a:t>Song</a:t>
            </a:r>
            <a:r>
              <a:rPr lang="es-MX" sz="2400" dirty="0">
                <a:latin typeface="Arial Nova Light" panose="020B0304020202020204" pitchFamily="34" charset="0"/>
              </a:rPr>
              <a:t>, vivió aproximadamente entre los años 369 y 290 a. C., y se le considera el segundo taoísta más importante.</a:t>
            </a:r>
          </a:p>
          <a:p>
            <a:r>
              <a:rPr lang="es-MX" sz="2400" dirty="0">
                <a:latin typeface="Arial Nova Light" panose="020B0304020202020204" pitchFamily="34" charset="0"/>
              </a:rPr>
              <a:t>Su pensamiento es considerado, por especialistas en filosofía antigua, análogo a la escuela cínica de la Antigua Grecia. </a:t>
            </a:r>
          </a:p>
          <a:p>
            <a:r>
              <a:rPr lang="es-MX" sz="2400" dirty="0">
                <a:latin typeface="Arial Nova Light" panose="020B0304020202020204" pitchFamily="34" charset="0"/>
              </a:rPr>
              <a:t>Casi no se sabe nada concreto sobre la vida de </a:t>
            </a:r>
            <a:r>
              <a:rPr lang="es-MX" sz="2400" i="1" dirty="0">
                <a:latin typeface="Arial Nova Light" panose="020B0304020202020204" pitchFamily="34" charset="0"/>
              </a:rPr>
              <a:t>Zhuangzi</a:t>
            </a:r>
            <a:r>
              <a:rPr lang="es-MX" sz="2400" dirty="0">
                <a:latin typeface="Arial Nova Light" panose="020B0304020202020204" pitchFamily="34" charset="0"/>
              </a:rPr>
              <a:t>. </a:t>
            </a:r>
          </a:p>
          <a:p>
            <a:r>
              <a:rPr lang="es-MX" sz="2400" i="1" dirty="0">
                <a:latin typeface="Arial Nova Light" panose="020B0304020202020204" pitchFamily="34" charset="0"/>
              </a:rPr>
              <a:t>Zhuangzi</a:t>
            </a:r>
            <a:r>
              <a:rPr lang="es-MX" sz="2400" dirty="0">
                <a:latin typeface="Arial Nova Light" panose="020B0304020202020204" pitchFamily="34" charset="0"/>
              </a:rPr>
              <a:t> corresponde a la cumbre del pensamiento filosófico chino de las Cien escuelas del pensamiento. </a:t>
            </a:r>
            <a:endParaRPr lang="es-CL" sz="2400" dirty="0">
              <a:latin typeface="Arial Nova Light" panose="020B0304020202020204" pitchFamily="34" charset="0"/>
            </a:endParaRPr>
          </a:p>
        </p:txBody>
      </p:sp>
    </p:spTree>
    <p:extLst>
      <p:ext uri="{BB962C8B-B14F-4D97-AF65-F5344CB8AC3E}">
        <p14:creationId xmlns:p14="http://schemas.microsoft.com/office/powerpoint/2010/main" val="3683304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1">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21" name="Rectangle 13">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E36C62F1-1F38-4B5C-8592-6D24D5444F97}"/>
              </a:ext>
            </a:extLst>
          </p:cNvPr>
          <p:cNvSpPr>
            <a:spLocks noGrp="1"/>
          </p:cNvSpPr>
          <p:nvPr>
            <p:ph type="title"/>
          </p:nvPr>
        </p:nvSpPr>
        <p:spPr>
          <a:xfrm>
            <a:off x="9321801" y="612843"/>
            <a:ext cx="2312480" cy="1499738"/>
          </a:xfrm>
        </p:spPr>
        <p:txBody>
          <a:bodyPr anchor="b">
            <a:normAutofit/>
          </a:bodyPr>
          <a:lstStyle/>
          <a:p>
            <a:endParaRPr lang="es-CL" sz="2800"/>
          </a:p>
        </p:txBody>
      </p:sp>
      <p:sp>
        <p:nvSpPr>
          <p:cNvPr id="22" name="Rectangle 15">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0122" y="413053"/>
            <a:ext cx="8212114" cy="6064596"/>
          </a:xfrm>
          <a:prstGeom prst="rect">
            <a:avLst/>
          </a:prstGeom>
          <a:noFill/>
          <a:ln w="6350" cap="sq" cmpd="sng" algn="ctr">
            <a:solidFill>
              <a:schemeClr val="tx1">
                <a:lumMod val="75000"/>
                <a:lumOff val="25000"/>
              </a:schemeClr>
            </a:solidFill>
            <a:prstDash val="solid"/>
            <a:miter lim="800000"/>
          </a:ln>
          <a:effectLst/>
        </p:spPr>
      </p:sp>
      <p:sp>
        <p:nvSpPr>
          <p:cNvPr id="23" name="Content Placeholder 8">
            <a:extLst>
              <a:ext uri="{FF2B5EF4-FFF2-40B4-BE49-F238E27FC236}">
                <a16:creationId xmlns:a16="http://schemas.microsoft.com/office/drawing/2014/main" id="{EA7B25C2-1700-43DC-A964-C9886D67A028}"/>
              </a:ext>
            </a:extLst>
          </p:cNvPr>
          <p:cNvSpPr>
            <a:spLocks noGrp="1"/>
          </p:cNvSpPr>
          <p:nvPr>
            <p:ph idx="1"/>
          </p:nvPr>
        </p:nvSpPr>
        <p:spPr>
          <a:xfrm>
            <a:off x="9321801" y="2149813"/>
            <a:ext cx="2312479" cy="4046706"/>
          </a:xfrm>
        </p:spPr>
        <p:txBody>
          <a:bodyPr>
            <a:normAutofit/>
          </a:bodyPr>
          <a:lstStyle/>
          <a:p>
            <a:r>
              <a:rPr lang="es-MX" sz="2400" dirty="0">
                <a:latin typeface="Arial Nova Light" panose="020B0304020202020204" pitchFamily="34" charset="0"/>
              </a:rPr>
              <a:t>Se piensa que Zhuangzi pasó tiempo en el sureño estado de Chu, así como también en </a:t>
            </a:r>
            <a:r>
              <a:rPr lang="es-MX" sz="2400" dirty="0" err="1">
                <a:latin typeface="Arial Nova Light" panose="020B0304020202020204" pitchFamily="34" charset="0"/>
              </a:rPr>
              <a:t>Linzi</a:t>
            </a:r>
            <a:r>
              <a:rPr lang="es-MX" sz="2400" dirty="0">
                <a:latin typeface="Arial Nova Light" panose="020B0304020202020204" pitchFamily="34" charset="0"/>
              </a:rPr>
              <a:t>, la capital del estado de </a:t>
            </a:r>
            <a:r>
              <a:rPr lang="es-MX" sz="2400" dirty="0" err="1">
                <a:latin typeface="Arial Nova Light" panose="020B0304020202020204" pitchFamily="34" charset="0"/>
              </a:rPr>
              <a:t>Qi</a:t>
            </a:r>
            <a:r>
              <a:rPr lang="es-MX" sz="2400" dirty="0">
                <a:latin typeface="Arial Nova Light" panose="020B0304020202020204" pitchFamily="34" charset="0"/>
              </a:rPr>
              <a:t> </a:t>
            </a:r>
            <a:endParaRPr lang="en-US" sz="2400" dirty="0">
              <a:solidFill>
                <a:schemeClr val="tx1">
                  <a:lumMod val="85000"/>
                  <a:lumOff val="15000"/>
                </a:schemeClr>
              </a:solidFill>
              <a:latin typeface="Arial Nova Light" panose="020B0304020202020204" pitchFamily="34" charset="0"/>
            </a:endParaRPr>
          </a:p>
        </p:txBody>
      </p:sp>
      <p:sp>
        <p:nvSpPr>
          <p:cNvPr id="24" name="Rectangle 17">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56699"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Imagen 9" descr="Mapa&#10;&#10;Descripción generada automáticamente">
            <a:extLst>
              <a:ext uri="{FF2B5EF4-FFF2-40B4-BE49-F238E27FC236}">
                <a16:creationId xmlns:a16="http://schemas.microsoft.com/office/drawing/2014/main" id="{DC533EAC-D302-4697-9A5F-205848183AE3}"/>
              </a:ext>
            </a:extLst>
          </p:cNvPr>
          <p:cNvPicPr>
            <a:picLocks noChangeAspect="1"/>
          </p:cNvPicPr>
          <p:nvPr/>
        </p:nvPicPr>
        <p:blipFill>
          <a:blip r:embed="rId2"/>
          <a:stretch>
            <a:fillRect/>
          </a:stretch>
        </p:blipFill>
        <p:spPr>
          <a:xfrm>
            <a:off x="1492874" y="1307825"/>
            <a:ext cx="6967843" cy="4888694"/>
          </a:xfrm>
          <a:prstGeom prst="rect">
            <a:avLst/>
          </a:prstGeom>
        </p:spPr>
      </p:pic>
    </p:spTree>
    <p:extLst>
      <p:ext uri="{BB962C8B-B14F-4D97-AF65-F5344CB8AC3E}">
        <p14:creationId xmlns:p14="http://schemas.microsoft.com/office/powerpoint/2010/main" val="1653596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BC6FC45-D4D9-4025-91DA-272D318D37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8C8E8B40-5D1F-4826-8C3E-6F8702B325DF}"/>
              </a:ext>
            </a:extLst>
          </p:cNvPr>
          <p:cNvSpPr>
            <a:spLocks noGrp="1"/>
          </p:cNvSpPr>
          <p:nvPr>
            <p:ph type="title"/>
          </p:nvPr>
        </p:nvSpPr>
        <p:spPr>
          <a:xfrm>
            <a:off x="868680" y="642593"/>
            <a:ext cx="6281928" cy="1744183"/>
          </a:xfrm>
        </p:spPr>
        <p:txBody>
          <a:bodyPr>
            <a:normAutofit/>
          </a:bodyPr>
          <a:lstStyle/>
          <a:p>
            <a:endParaRPr lang="es-CL"/>
          </a:p>
        </p:txBody>
      </p:sp>
      <p:sp>
        <p:nvSpPr>
          <p:cNvPr id="14" name="Rectangle 13">
            <a:extLst>
              <a:ext uri="{FF2B5EF4-FFF2-40B4-BE49-F238E27FC236}">
                <a16:creationId xmlns:a16="http://schemas.microsoft.com/office/drawing/2014/main" id="{EA284212-C175-4C82-B112-A5208F70C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3809" y="393365"/>
            <a:ext cx="7328969" cy="6059273"/>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19EC706-8928-4DFD-8084-35D599EB4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7370" y="0"/>
            <a:ext cx="435463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Icono&#10;&#10;Descripción generada automáticamente">
            <a:extLst>
              <a:ext uri="{FF2B5EF4-FFF2-40B4-BE49-F238E27FC236}">
                <a16:creationId xmlns:a16="http://schemas.microsoft.com/office/drawing/2014/main" id="{4E3F5431-588C-4508-8FE9-97114A50EAB9}"/>
              </a:ext>
            </a:extLst>
          </p:cNvPr>
          <p:cNvPicPr>
            <a:picLocks noChangeAspect="1"/>
          </p:cNvPicPr>
          <p:nvPr/>
        </p:nvPicPr>
        <p:blipFill>
          <a:blip r:embed="rId2"/>
          <a:stretch>
            <a:fillRect/>
          </a:stretch>
        </p:blipFill>
        <p:spPr>
          <a:xfrm>
            <a:off x="8316242" y="2027401"/>
            <a:ext cx="3322121" cy="2804387"/>
          </a:xfrm>
          <a:prstGeom prst="rect">
            <a:avLst/>
          </a:prstGeom>
        </p:spPr>
      </p:pic>
      <p:graphicFrame>
        <p:nvGraphicFramePr>
          <p:cNvPr id="7" name="Marcador de contenido 2">
            <a:extLst>
              <a:ext uri="{FF2B5EF4-FFF2-40B4-BE49-F238E27FC236}">
                <a16:creationId xmlns:a16="http://schemas.microsoft.com/office/drawing/2014/main" id="{67F0F4EA-6816-41EB-A74A-2720EFDB44BB}"/>
              </a:ext>
            </a:extLst>
          </p:cNvPr>
          <p:cNvGraphicFramePr>
            <a:graphicFrameLocks noGrp="1"/>
          </p:cNvGraphicFramePr>
          <p:nvPr>
            <p:ph idx="1"/>
            <p:extLst>
              <p:ext uri="{D42A27DB-BD31-4B8C-83A1-F6EECF244321}">
                <p14:modId xmlns:p14="http://schemas.microsoft.com/office/powerpoint/2010/main" val="3658415904"/>
              </p:ext>
            </p:extLst>
          </p:nvPr>
        </p:nvGraphicFramePr>
        <p:xfrm>
          <a:off x="868680" y="2413088"/>
          <a:ext cx="6281928" cy="3648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3429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597CC9-7465-4198-B2A4-4796AB3D2749}"/>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2FCF6CCD-8BA8-4CAE-BBFC-86AB828A2FE9}"/>
              </a:ext>
            </a:extLst>
          </p:cNvPr>
          <p:cNvSpPr>
            <a:spLocks noGrp="1"/>
          </p:cNvSpPr>
          <p:nvPr>
            <p:ph idx="1"/>
          </p:nvPr>
        </p:nvSpPr>
        <p:spPr>
          <a:xfrm>
            <a:off x="787791" y="3615396"/>
            <a:ext cx="10536701" cy="2717281"/>
          </a:xfrm>
        </p:spPr>
        <p:txBody>
          <a:bodyPr>
            <a:normAutofit/>
          </a:bodyPr>
          <a:lstStyle/>
          <a:p>
            <a:r>
              <a:rPr lang="es-MX" sz="2000" dirty="0">
                <a:latin typeface="Arial Nova Light" panose="020B0304020202020204" pitchFamily="34" charset="0"/>
              </a:rPr>
              <a:t>Intérprete de la doctrina naturalista, dirigió los más agudos ataques a Confucio y a su escuela en un estilo lleno de donaire, de irrisión y de irresistible sarcasmo, pero, al mismo tiempo, de una extremada belleza expresiva. </a:t>
            </a:r>
          </a:p>
          <a:p>
            <a:r>
              <a:rPr lang="es-MX" sz="2000" dirty="0">
                <a:latin typeface="Arial Nova Light" panose="020B0304020202020204" pitchFamily="34" charset="0"/>
              </a:rPr>
              <a:t>Lo que en </a:t>
            </a:r>
            <a:r>
              <a:rPr lang="es-MX" sz="2000" i="1" dirty="0" err="1">
                <a:latin typeface="Arial Nova Light" panose="020B0304020202020204" pitchFamily="34" charset="0"/>
              </a:rPr>
              <a:t>Laozi</a:t>
            </a:r>
            <a:r>
              <a:rPr lang="es-MX" sz="2000" dirty="0">
                <a:latin typeface="Arial Nova Light" panose="020B0304020202020204" pitchFamily="34" charset="0"/>
              </a:rPr>
              <a:t> se expresa con epigramas, es explicado por </a:t>
            </a:r>
            <a:r>
              <a:rPr lang="es-MX" sz="2000" i="1" dirty="0">
                <a:latin typeface="Arial Nova Light" panose="020B0304020202020204" pitchFamily="34" charset="0"/>
              </a:rPr>
              <a:t>Zhuangzi</a:t>
            </a:r>
            <a:r>
              <a:rPr lang="es-MX" sz="2000" dirty="0">
                <a:latin typeface="Arial Nova Light" panose="020B0304020202020204" pitchFamily="34" charset="0"/>
              </a:rPr>
              <a:t> mediante ágiles ensayos, llenos de anécdotas y de fábulas fantásticas. </a:t>
            </a:r>
          </a:p>
          <a:p>
            <a:r>
              <a:rPr lang="es-MX" sz="2000" i="1" dirty="0">
                <a:latin typeface="Arial Nova Light" panose="020B0304020202020204" pitchFamily="34" charset="0"/>
              </a:rPr>
              <a:t>Zhuangzi</a:t>
            </a:r>
            <a:r>
              <a:rPr lang="es-MX" sz="2000" dirty="0">
                <a:latin typeface="Arial Nova Light" panose="020B0304020202020204" pitchFamily="34" charset="0"/>
              </a:rPr>
              <a:t> usó parábolas que toman la forma de mini diálogos con animales y a veces con participantes humanos o personificaciones de la naturaleza como el viento. </a:t>
            </a:r>
            <a:endParaRPr lang="es-CL" sz="2000" dirty="0">
              <a:latin typeface="Arial Nova Light" panose="020B0304020202020204" pitchFamily="34" charset="0"/>
            </a:endParaRPr>
          </a:p>
        </p:txBody>
      </p:sp>
      <p:pic>
        <p:nvPicPr>
          <p:cNvPr id="5" name="Imagen 4">
            <a:extLst>
              <a:ext uri="{FF2B5EF4-FFF2-40B4-BE49-F238E27FC236}">
                <a16:creationId xmlns:a16="http://schemas.microsoft.com/office/drawing/2014/main" id="{7CFAE4D4-1BAF-483F-9FF3-1CB250AF1B0E}"/>
              </a:ext>
            </a:extLst>
          </p:cNvPr>
          <p:cNvPicPr>
            <a:picLocks noChangeAspect="1"/>
          </p:cNvPicPr>
          <p:nvPr/>
        </p:nvPicPr>
        <p:blipFill>
          <a:blip r:embed="rId2"/>
          <a:stretch>
            <a:fillRect/>
          </a:stretch>
        </p:blipFill>
        <p:spPr>
          <a:xfrm>
            <a:off x="3371149" y="574560"/>
            <a:ext cx="4830722" cy="2717281"/>
          </a:xfrm>
          <a:prstGeom prst="rect">
            <a:avLst/>
          </a:prstGeom>
        </p:spPr>
      </p:pic>
    </p:spTree>
    <p:extLst>
      <p:ext uri="{BB962C8B-B14F-4D97-AF65-F5344CB8AC3E}">
        <p14:creationId xmlns:p14="http://schemas.microsoft.com/office/powerpoint/2010/main" val="2092414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54EE1C-008F-46A2-918A-EA8A695F584E}"/>
              </a:ext>
            </a:extLst>
          </p:cNvPr>
          <p:cNvSpPr>
            <a:spLocks noGrp="1"/>
          </p:cNvSpPr>
          <p:nvPr>
            <p:ph type="title"/>
          </p:nvPr>
        </p:nvSpPr>
        <p:spPr>
          <a:xfrm>
            <a:off x="1066800" y="642594"/>
            <a:ext cx="10058400" cy="1371600"/>
          </a:xfrm>
        </p:spPr>
        <p:txBody>
          <a:bodyPr>
            <a:normAutofit/>
          </a:bodyPr>
          <a:lstStyle/>
          <a:p>
            <a:endParaRPr lang="es-CL"/>
          </a:p>
        </p:txBody>
      </p:sp>
      <p:sp>
        <p:nvSpPr>
          <p:cNvPr id="3" name="Marcador de contenido 2">
            <a:extLst>
              <a:ext uri="{FF2B5EF4-FFF2-40B4-BE49-F238E27FC236}">
                <a16:creationId xmlns:a16="http://schemas.microsoft.com/office/drawing/2014/main" id="{5F9912ED-32D3-4C56-8A99-B63C2333BC53}"/>
              </a:ext>
            </a:extLst>
          </p:cNvPr>
          <p:cNvSpPr>
            <a:spLocks noGrp="1"/>
          </p:cNvSpPr>
          <p:nvPr>
            <p:ph idx="1"/>
          </p:nvPr>
        </p:nvSpPr>
        <p:spPr>
          <a:xfrm>
            <a:off x="1066800" y="2103120"/>
            <a:ext cx="6485467" cy="3931920"/>
          </a:xfrm>
        </p:spPr>
        <p:txBody>
          <a:bodyPr>
            <a:normAutofit fontScale="92500"/>
          </a:bodyPr>
          <a:lstStyle/>
          <a:p>
            <a:r>
              <a:rPr lang="es-MX" sz="2400" dirty="0">
                <a:latin typeface="Arial Nova Light" panose="020B0304020202020204" pitchFamily="34" charset="0"/>
              </a:rPr>
              <a:t>El libro consta de 33 capítulos, de los que la crítica moderna ha dejado establecido que se le pueden atribuir a Zhuangzi con seguridad los 7 primeros. </a:t>
            </a:r>
          </a:p>
          <a:p>
            <a:r>
              <a:rPr lang="es-MX" sz="2400" dirty="0">
                <a:latin typeface="Arial Nova Light" panose="020B0304020202020204" pitchFamily="34" charset="0"/>
              </a:rPr>
              <a:t>Para Zhuangzi, el bien sumo del ser humano es la armonía y la libertad, las cuales se alcanzan si uno sigue con espontaneidad la propia naturaleza.</a:t>
            </a:r>
          </a:p>
          <a:p>
            <a:r>
              <a:rPr lang="es-MX" sz="2400" dirty="0">
                <a:latin typeface="Arial Nova Light" panose="020B0304020202020204" pitchFamily="34" charset="0"/>
              </a:rPr>
              <a:t>Central al pensamiento del «</a:t>
            </a:r>
            <a:r>
              <a:rPr lang="es-MX" sz="2400" i="1" dirty="0">
                <a:latin typeface="Arial Nova Light" panose="020B0304020202020204" pitchFamily="34" charset="0"/>
              </a:rPr>
              <a:t>Zhuangzi</a:t>
            </a:r>
            <a:r>
              <a:rPr lang="es-MX" sz="2400" dirty="0">
                <a:latin typeface="Arial Nova Light" panose="020B0304020202020204" pitchFamily="34" charset="0"/>
              </a:rPr>
              <a:t>» es la doctrina de la no-acción («</a:t>
            </a:r>
            <a:r>
              <a:rPr lang="es-MX" sz="2400" i="1" dirty="0" err="1">
                <a:latin typeface="Arial Nova Light" panose="020B0304020202020204" pitchFamily="34" charset="0"/>
              </a:rPr>
              <a:t>wu-wei</a:t>
            </a:r>
            <a:r>
              <a:rPr lang="es-MX" sz="2400" dirty="0">
                <a:latin typeface="Arial Nova Light" panose="020B0304020202020204" pitchFamily="34" charset="0"/>
              </a:rPr>
              <a:t>» </a:t>
            </a:r>
            <a:r>
              <a:rPr lang="ja-JP" altLang="es-CL" sz="2400" dirty="0">
                <a:latin typeface="Arial Nova Light" panose="020B0304020202020204" pitchFamily="34" charset="0"/>
              </a:rPr>
              <a:t>無為</a:t>
            </a:r>
            <a:r>
              <a:rPr lang="es-MX" sz="2400" dirty="0">
                <a:latin typeface="Arial Nova Light" panose="020B0304020202020204" pitchFamily="34" charset="0"/>
              </a:rPr>
              <a:t>), es decir, del obrar </a:t>
            </a:r>
            <a:r>
              <a:rPr lang="es-MX" sz="2400" dirty="0" err="1">
                <a:latin typeface="Arial Nova Light" panose="020B0304020202020204" pitchFamily="34" charset="0"/>
              </a:rPr>
              <a:t>desapegadamente</a:t>
            </a:r>
            <a:r>
              <a:rPr lang="es-MX" sz="2400" dirty="0">
                <a:latin typeface="Arial Nova Light" panose="020B0304020202020204" pitchFamily="34" charset="0"/>
              </a:rPr>
              <a:t>. </a:t>
            </a:r>
            <a:endParaRPr lang="es-CL" sz="2400" dirty="0">
              <a:latin typeface="Arial Nova Light" panose="020B0304020202020204" pitchFamily="34" charset="0"/>
            </a:endParaRPr>
          </a:p>
        </p:txBody>
      </p:sp>
      <p:pic>
        <p:nvPicPr>
          <p:cNvPr id="5" name="Imagen 4" descr="Hombre parado enfrente de un espejo&#10;&#10;Descripción generada automáticamente con confianza baja">
            <a:extLst>
              <a:ext uri="{FF2B5EF4-FFF2-40B4-BE49-F238E27FC236}">
                <a16:creationId xmlns:a16="http://schemas.microsoft.com/office/drawing/2014/main" id="{37A10CB8-691A-496C-AC4C-9D5997421C87}"/>
              </a:ext>
            </a:extLst>
          </p:cNvPr>
          <p:cNvPicPr>
            <a:picLocks noChangeAspect="1"/>
          </p:cNvPicPr>
          <p:nvPr/>
        </p:nvPicPr>
        <p:blipFill rotWithShape="1">
          <a:blip r:embed="rId2"/>
          <a:srcRect r="37657" b="2"/>
          <a:stretch/>
        </p:blipFill>
        <p:spPr>
          <a:xfrm>
            <a:off x="8020571" y="2161488"/>
            <a:ext cx="3019646" cy="3632643"/>
          </a:xfrm>
          <a:prstGeom prst="rect">
            <a:avLst/>
          </a:prstGeom>
        </p:spPr>
      </p:pic>
    </p:spTree>
    <p:extLst>
      <p:ext uri="{BB962C8B-B14F-4D97-AF65-F5344CB8AC3E}">
        <p14:creationId xmlns:p14="http://schemas.microsoft.com/office/powerpoint/2010/main" val="2921119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36F48C-63BD-4FE6-87BD-ACD42486C736}"/>
              </a:ext>
            </a:extLst>
          </p:cNvPr>
          <p:cNvSpPr>
            <a:spLocks noGrp="1"/>
          </p:cNvSpPr>
          <p:nvPr>
            <p:ph type="title"/>
          </p:nvPr>
        </p:nvSpPr>
        <p:spPr>
          <a:xfrm>
            <a:off x="6579450" y="727627"/>
            <a:ext cx="4957553" cy="1645920"/>
          </a:xfrm>
        </p:spPr>
        <p:txBody>
          <a:bodyPr>
            <a:normAutofit/>
          </a:bodyPr>
          <a:lstStyle/>
          <a:p>
            <a:r>
              <a:rPr lang="es-CL" dirty="0"/>
              <a:t>Lista de capítulos</a:t>
            </a:r>
          </a:p>
        </p:txBody>
      </p:sp>
      <p:sp>
        <p:nvSpPr>
          <p:cNvPr id="16" name="Rectangle 15">
            <a:extLst>
              <a:ext uri="{FF2B5EF4-FFF2-40B4-BE49-F238E27FC236}">
                <a16:creationId xmlns:a16="http://schemas.microsoft.com/office/drawing/2014/main" id="{0BBB6B01-5B73-410C-B70E-8CF2FA470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8" name="Rectangle 17">
            <a:extLst>
              <a:ext uri="{FF2B5EF4-FFF2-40B4-BE49-F238E27FC236}">
                <a16:creationId xmlns:a16="http://schemas.microsoft.com/office/drawing/2014/main" id="{8712F587-12D0-435C-8E3F-F44C36EE7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noFill/>
          <a:ln w="6350" cap="sq" cmpd="sng" algn="ctr">
            <a:solidFill>
              <a:schemeClr val="tx1">
                <a:lumMod val="75000"/>
                <a:lumOff val="25000"/>
              </a:schemeClr>
            </a:solidFill>
            <a:prstDash val="solid"/>
            <a:miter lim="800000"/>
          </a:ln>
          <a:effectLst/>
        </p:spPr>
      </p:sp>
      <p:sp>
        <p:nvSpPr>
          <p:cNvPr id="3" name="Marcador de contenido 2">
            <a:extLst>
              <a:ext uri="{FF2B5EF4-FFF2-40B4-BE49-F238E27FC236}">
                <a16:creationId xmlns:a16="http://schemas.microsoft.com/office/drawing/2014/main" id="{37FAA8D0-B914-416F-96B2-885D33B9E982}"/>
              </a:ext>
            </a:extLst>
          </p:cNvPr>
          <p:cNvSpPr>
            <a:spLocks noGrp="1"/>
          </p:cNvSpPr>
          <p:nvPr>
            <p:ph idx="1"/>
          </p:nvPr>
        </p:nvSpPr>
        <p:spPr>
          <a:xfrm>
            <a:off x="6579450" y="2067339"/>
            <a:ext cx="4957554" cy="3967700"/>
          </a:xfrm>
        </p:spPr>
        <p:txBody>
          <a:bodyPr>
            <a:noAutofit/>
          </a:bodyPr>
          <a:lstStyle/>
          <a:p>
            <a:r>
              <a:rPr lang="es-MX" sz="2000" dirty="0">
                <a:latin typeface="Arial Nova Light" panose="020B0304020202020204" pitchFamily="34" charset="0"/>
                <a:cs typeface="Arial" panose="020B0604020202020204" pitchFamily="34" charset="0"/>
              </a:rPr>
              <a:t>se cree que </a:t>
            </a:r>
            <a:r>
              <a:rPr lang="es-MX" sz="2000" i="1" dirty="0">
                <a:latin typeface="Arial Nova Light" panose="020B0304020202020204" pitchFamily="34" charset="0"/>
                <a:cs typeface="Arial" panose="020B0604020202020204" pitchFamily="34" charset="0"/>
              </a:rPr>
              <a:t>Zhuangzi</a:t>
            </a:r>
            <a:r>
              <a:rPr lang="es-MX" sz="2000" dirty="0">
                <a:latin typeface="Arial Nova Light" panose="020B0304020202020204" pitchFamily="34" charset="0"/>
                <a:cs typeface="Arial" panose="020B0604020202020204" pitchFamily="34" charset="0"/>
              </a:rPr>
              <a:t> escribió los primeros siete capítulos (los "capítulos internos")</a:t>
            </a:r>
          </a:p>
          <a:p>
            <a:r>
              <a:rPr lang="es-MX" sz="2000" dirty="0">
                <a:latin typeface="Arial Nova Light" panose="020B0304020202020204" pitchFamily="34" charset="0"/>
                <a:cs typeface="Arial" panose="020B0604020202020204" pitchFamily="34" charset="0"/>
              </a:rPr>
              <a:t>sus estudiantes y pensadores afines fueron los responsables de escribir las otras partes (los capítulos "externos" y "misceláneos")</a:t>
            </a:r>
          </a:p>
          <a:p>
            <a:r>
              <a:rPr lang="es-MX" sz="2000" dirty="0">
                <a:latin typeface="Arial Nova Light" panose="020B0304020202020204" pitchFamily="34" charset="0"/>
                <a:cs typeface="Arial" panose="020B0604020202020204" pitchFamily="34" charset="0"/>
              </a:rPr>
              <a:t>Sin embargo, los capítulos internos tienen una gran coherencia conceptual y gramatical. Se puede estar bastante seguro de que fueron escritos por la misma mano, aún si no fue la de </a:t>
            </a:r>
            <a:r>
              <a:rPr lang="es-MX" sz="2000" i="1" dirty="0">
                <a:latin typeface="Arial Nova Light" panose="020B0304020202020204" pitchFamily="34" charset="0"/>
                <a:cs typeface="Arial" panose="020B0604020202020204" pitchFamily="34" charset="0"/>
              </a:rPr>
              <a:t>Zhuangzi</a:t>
            </a:r>
            <a:r>
              <a:rPr lang="es-MX" sz="2000" dirty="0">
                <a:latin typeface="Arial Nova Light" panose="020B0304020202020204" pitchFamily="34" charset="0"/>
                <a:cs typeface="Arial" panose="020B0604020202020204" pitchFamily="34" charset="0"/>
              </a:rPr>
              <a:t> en persona</a:t>
            </a:r>
            <a:r>
              <a:rPr lang="es-MX" sz="2000" dirty="0"/>
              <a:t>.</a:t>
            </a:r>
            <a:endParaRPr lang="es-CL" sz="2000" dirty="0"/>
          </a:p>
        </p:txBody>
      </p:sp>
      <p:graphicFrame>
        <p:nvGraphicFramePr>
          <p:cNvPr id="4" name="Tabla 3">
            <a:extLst>
              <a:ext uri="{FF2B5EF4-FFF2-40B4-BE49-F238E27FC236}">
                <a16:creationId xmlns:a16="http://schemas.microsoft.com/office/drawing/2014/main" id="{02ACD69C-D781-47E7-BCFB-44F81CDF0E94}"/>
              </a:ext>
            </a:extLst>
          </p:cNvPr>
          <p:cNvGraphicFramePr>
            <a:graphicFrameLocks noGrp="1"/>
          </p:cNvGraphicFramePr>
          <p:nvPr>
            <p:extLst>
              <p:ext uri="{D42A27DB-BD31-4B8C-83A1-F6EECF244321}">
                <p14:modId xmlns:p14="http://schemas.microsoft.com/office/powerpoint/2010/main" val="556523015"/>
              </p:ext>
            </p:extLst>
          </p:nvPr>
        </p:nvGraphicFramePr>
        <p:xfrm>
          <a:off x="1205256" y="1560195"/>
          <a:ext cx="4414438" cy="3755776"/>
        </p:xfrm>
        <a:graphic>
          <a:graphicData uri="http://schemas.openxmlformats.org/drawingml/2006/table">
            <a:tbl>
              <a:tblPr firstRow="1" bandRow="1"/>
              <a:tblGrid>
                <a:gridCol w="4414438">
                  <a:extLst>
                    <a:ext uri="{9D8B030D-6E8A-4147-A177-3AD203B41FA5}">
                      <a16:colId xmlns:a16="http://schemas.microsoft.com/office/drawing/2014/main" val="3064397520"/>
                    </a:ext>
                  </a:extLst>
                </a:gridCol>
              </a:tblGrid>
              <a:tr h="1101727">
                <a:tc>
                  <a:txBody>
                    <a:bodyPr/>
                    <a:lstStyle/>
                    <a:p>
                      <a:pPr algn="l" fontAlgn="ctr">
                        <a:spcBef>
                          <a:spcPts val="0"/>
                        </a:spcBef>
                        <a:spcAft>
                          <a:spcPts val="0"/>
                        </a:spcAft>
                      </a:pPr>
                      <a:r>
                        <a:rPr lang="es-CL" sz="3000" b="0" i="0" u="none" strike="noStrike">
                          <a:effectLst/>
                          <a:latin typeface="Arial" panose="020B0604020202020204" pitchFamily="34" charset="0"/>
                        </a:rPr>
                        <a:t>Capítulos Interiores" (</a:t>
                      </a:r>
                      <a:r>
                        <a:rPr lang="es-CL" sz="3000" b="0" i="1" u="none" strike="noStrike">
                          <a:effectLst/>
                          <a:latin typeface="Arial" panose="020B0604020202020204" pitchFamily="34" charset="0"/>
                        </a:rPr>
                        <a:t>Nèi piān</a:t>
                      </a:r>
                      <a:r>
                        <a:rPr lang="es-CL" sz="3000" b="0" i="0" u="none" strike="noStrike">
                          <a:effectLst/>
                          <a:latin typeface="Arial" panose="020B0604020202020204" pitchFamily="34" charset="0"/>
                        </a:rPr>
                        <a:t> </a:t>
                      </a:r>
                      <a:r>
                        <a:rPr lang="ja-JP" altLang="en-US" sz="3000" b="0" i="0" u="none" strike="noStrike">
                          <a:effectLst/>
                          <a:latin typeface="Arial" panose="020B0604020202020204" pitchFamily="34" charset="0"/>
                        </a:rPr>
                        <a:t>內篇</a:t>
                      </a:r>
                      <a:r>
                        <a:rPr lang="en-US" altLang="ja-JP" sz="3000" b="0" i="0" u="none" strike="noStrike">
                          <a:effectLst/>
                          <a:latin typeface="Arial" panose="020B0604020202020204" pitchFamily="34" charset="0"/>
                        </a:rPr>
                        <a:t>) </a:t>
                      </a:r>
                    </a:p>
                  </a:txBody>
                  <a:tcPr marL="151380" marR="151380" marT="75690" marB="75690" anchor="ctr">
                    <a:lnL>
                      <a:noFill/>
                    </a:lnL>
                    <a:lnR>
                      <a:noFill/>
                    </a:lnR>
                    <a:lnT>
                      <a:noFill/>
                    </a:lnT>
                    <a:lnB>
                      <a:noFill/>
                    </a:lnB>
                    <a:solidFill>
                      <a:srgbClr val="FFFFE0"/>
                    </a:solidFill>
                  </a:tcPr>
                </a:tc>
                <a:extLst>
                  <a:ext uri="{0D108BD9-81ED-4DB2-BD59-A6C34878D82A}">
                    <a16:rowId xmlns:a16="http://schemas.microsoft.com/office/drawing/2014/main" val="2983203289"/>
                  </a:ext>
                </a:extLst>
              </a:tr>
              <a:tr h="1101727">
                <a:tc>
                  <a:txBody>
                    <a:bodyPr/>
                    <a:lstStyle/>
                    <a:p>
                      <a:pPr algn="l" fontAlgn="ctr">
                        <a:spcBef>
                          <a:spcPts val="0"/>
                        </a:spcBef>
                        <a:spcAft>
                          <a:spcPts val="0"/>
                        </a:spcAft>
                      </a:pPr>
                      <a:r>
                        <a:rPr lang="es-CL" sz="3000" b="0" i="0" u="none" strike="noStrike" dirty="0">
                          <a:effectLst/>
                          <a:latin typeface="Arial" panose="020B0604020202020204" pitchFamily="34" charset="0"/>
                        </a:rPr>
                        <a:t>"Capítulos Exteriores" (</a:t>
                      </a:r>
                      <a:r>
                        <a:rPr lang="es-CL" sz="3000" b="0" i="1" u="none" strike="noStrike" dirty="0" err="1">
                          <a:effectLst/>
                          <a:latin typeface="Arial" panose="020B0604020202020204" pitchFamily="34" charset="0"/>
                        </a:rPr>
                        <a:t>Wài</a:t>
                      </a:r>
                      <a:r>
                        <a:rPr lang="es-CL" sz="3000" b="0" i="1" u="none" strike="noStrike" dirty="0">
                          <a:effectLst/>
                          <a:latin typeface="Arial" panose="020B0604020202020204" pitchFamily="34" charset="0"/>
                        </a:rPr>
                        <a:t> </a:t>
                      </a:r>
                      <a:r>
                        <a:rPr lang="es-CL" sz="3000" b="0" i="1" u="none" strike="noStrike" dirty="0" err="1">
                          <a:effectLst/>
                          <a:latin typeface="Arial" panose="020B0604020202020204" pitchFamily="34" charset="0"/>
                        </a:rPr>
                        <a:t>piān</a:t>
                      </a:r>
                      <a:r>
                        <a:rPr lang="es-CL" sz="3000" b="0" i="0" u="none" strike="noStrike" dirty="0">
                          <a:effectLst/>
                          <a:latin typeface="Arial" panose="020B0604020202020204" pitchFamily="34" charset="0"/>
                        </a:rPr>
                        <a:t> </a:t>
                      </a:r>
                      <a:r>
                        <a:rPr lang="ja-JP" altLang="en-US" sz="3000" b="0" i="0" u="none" strike="noStrike" dirty="0">
                          <a:effectLst/>
                          <a:latin typeface="Arial" panose="020B0604020202020204" pitchFamily="34" charset="0"/>
                        </a:rPr>
                        <a:t>外篇</a:t>
                      </a:r>
                      <a:r>
                        <a:rPr lang="en-US" altLang="ja-JP" sz="3000" b="0" i="0" u="none" strike="noStrike" dirty="0">
                          <a:effectLst/>
                          <a:latin typeface="Arial" panose="020B0604020202020204" pitchFamily="34" charset="0"/>
                        </a:rPr>
                        <a:t>) </a:t>
                      </a:r>
                    </a:p>
                  </a:txBody>
                  <a:tcPr marL="151380" marR="151380" marT="75690" marB="75690" anchor="ctr">
                    <a:lnL>
                      <a:noFill/>
                    </a:lnL>
                    <a:lnR>
                      <a:noFill/>
                    </a:lnR>
                    <a:lnT>
                      <a:noFill/>
                    </a:lnT>
                    <a:lnB>
                      <a:noFill/>
                    </a:lnB>
                    <a:solidFill>
                      <a:srgbClr val="90EE90"/>
                    </a:solidFill>
                  </a:tcPr>
                </a:tc>
                <a:extLst>
                  <a:ext uri="{0D108BD9-81ED-4DB2-BD59-A6C34878D82A}">
                    <a16:rowId xmlns:a16="http://schemas.microsoft.com/office/drawing/2014/main" val="1918219330"/>
                  </a:ext>
                </a:extLst>
              </a:tr>
              <a:tr h="1552322">
                <a:tc>
                  <a:txBody>
                    <a:bodyPr/>
                    <a:lstStyle/>
                    <a:p>
                      <a:pPr algn="l" fontAlgn="ctr">
                        <a:spcBef>
                          <a:spcPts val="0"/>
                        </a:spcBef>
                        <a:spcAft>
                          <a:spcPts val="0"/>
                        </a:spcAft>
                      </a:pPr>
                      <a:r>
                        <a:rPr lang="es-CL" sz="3000" b="0" i="0" u="none" strike="noStrike" dirty="0">
                          <a:effectLst/>
                          <a:latin typeface="Arial" panose="020B0604020202020204" pitchFamily="34" charset="0"/>
                        </a:rPr>
                        <a:t>"Capítulos </a:t>
                      </a:r>
                      <a:r>
                        <a:rPr lang="es-CL" sz="3000" b="0" i="0" u="none" strike="noStrike" dirty="0" err="1">
                          <a:effectLst/>
                          <a:latin typeface="Arial" panose="020B0604020202020204" pitchFamily="34" charset="0"/>
                        </a:rPr>
                        <a:t>Miscenláneos</a:t>
                      </a:r>
                      <a:r>
                        <a:rPr lang="es-CL" sz="3000" b="0" i="0" u="none" strike="noStrike" dirty="0">
                          <a:effectLst/>
                          <a:latin typeface="Arial" panose="020B0604020202020204" pitchFamily="34" charset="0"/>
                        </a:rPr>
                        <a:t>" (</a:t>
                      </a:r>
                      <a:r>
                        <a:rPr lang="es-CL" sz="3000" b="0" i="1" u="none" strike="noStrike" dirty="0" err="1">
                          <a:effectLst/>
                          <a:latin typeface="Arial" panose="020B0604020202020204" pitchFamily="34" charset="0"/>
                        </a:rPr>
                        <a:t>Zá</a:t>
                      </a:r>
                      <a:r>
                        <a:rPr lang="es-CL" sz="3000" b="0" i="1" u="none" strike="noStrike" dirty="0">
                          <a:effectLst/>
                          <a:latin typeface="Arial" panose="020B0604020202020204" pitchFamily="34" charset="0"/>
                        </a:rPr>
                        <a:t> </a:t>
                      </a:r>
                      <a:r>
                        <a:rPr lang="es-CL" sz="3000" b="0" i="1" u="none" strike="noStrike" dirty="0" err="1">
                          <a:effectLst/>
                          <a:latin typeface="Arial" panose="020B0604020202020204" pitchFamily="34" charset="0"/>
                        </a:rPr>
                        <a:t>piān</a:t>
                      </a:r>
                      <a:r>
                        <a:rPr lang="es-CL" sz="3000" b="0" i="0" u="none" strike="noStrike" dirty="0">
                          <a:effectLst/>
                          <a:latin typeface="Arial" panose="020B0604020202020204" pitchFamily="34" charset="0"/>
                        </a:rPr>
                        <a:t> </a:t>
                      </a:r>
                      <a:r>
                        <a:rPr lang="ja-JP" altLang="en-US" sz="3000" b="0" i="0" u="none" strike="noStrike" dirty="0">
                          <a:effectLst/>
                          <a:latin typeface="Arial" panose="020B0604020202020204" pitchFamily="34" charset="0"/>
                        </a:rPr>
                        <a:t>雜篇</a:t>
                      </a:r>
                      <a:r>
                        <a:rPr lang="en-US" altLang="ja-JP" sz="3000" b="0" i="0" u="none" strike="noStrike" dirty="0">
                          <a:effectLst/>
                          <a:latin typeface="Arial" panose="020B0604020202020204" pitchFamily="34" charset="0"/>
                        </a:rPr>
                        <a:t>) </a:t>
                      </a:r>
                    </a:p>
                  </a:txBody>
                  <a:tcPr marL="151380" marR="151380" marT="75690" marB="75690" anchor="ctr">
                    <a:lnL>
                      <a:noFill/>
                    </a:lnL>
                    <a:lnR>
                      <a:noFill/>
                    </a:lnR>
                    <a:lnT>
                      <a:noFill/>
                    </a:lnT>
                    <a:lnB>
                      <a:noFill/>
                    </a:lnB>
                    <a:solidFill>
                      <a:srgbClr val="FFB6C1"/>
                    </a:solidFill>
                  </a:tcPr>
                </a:tc>
                <a:extLst>
                  <a:ext uri="{0D108BD9-81ED-4DB2-BD59-A6C34878D82A}">
                    <a16:rowId xmlns:a16="http://schemas.microsoft.com/office/drawing/2014/main" val="4048373709"/>
                  </a:ext>
                </a:extLst>
              </a:tr>
            </a:tbl>
          </a:graphicData>
        </a:graphic>
      </p:graphicFrame>
    </p:spTree>
    <p:extLst>
      <p:ext uri="{BB962C8B-B14F-4D97-AF65-F5344CB8AC3E}">
        <p14:creationId xmlns:p14="http://schemas.microsoft.com/office/powerpoint/2010/main" val="2823898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A84E4F-B8CF-467A-A332-A681798A34EB}"/>
              </a:ext>
            </a:extLst>
          </p:cNvPr>
          <p:cNvSpPr>
            <a:spLocks noGrp="1"/>
          </p:cNvSpPr>
          <p:nvPr>
            <p:ph type="title"/>
          </p:nvPr>
        </p:nvSpPr>
        <p:spPr>
          <a:xfrm>
            <a:off x="1066800" y="642594"/>
            <a:ext cx="10058400" cy="1371600"/>
          </a:xfrm>
        </p:spPr>
        <p:txBody>
          <a:bodyPr>
            <a:normAutofit/>
          </a:bodyPr>
          <a:lstStyle/>
          <a:p>
            <a:endParaRPr lang="es-CL"/>
          </a:p>
        </p:txBody>
      </p:sp>
      <p:sp>
        <p:nvSpPr>
          <p:cNvPr id="3" name="Marcador de contenido 2">
            <a:extLst>
              <a:ext uri="{FF2B5EF4-FFF2-40B4-BE49-F238E27FC236}">
                <a16:creationId xmlns:a16="http://schemas.microsoft.com/office/drawing/2014/main" id="{19725765-C9B5-4A44-A340-5A2887237C55}"/>
              </a:ext>
            </a:extLst>
          </p:cNvPr>
          <p:cNvSpPr>
            <a:spLocks noGrp="1"/>
          </p:cNvSpPr>
          <p:nvPr>
            <p:ph idx="1"/>
          </p:nvPr>
        </p:nvSpPr>
        <p:spPr>
          <a:xfrm>
            <a:off x="1066800" y="2103120"/>
            <a:ext cx="6485467" cy="3931920"/>
          </a:xfrm>
        </p:spPr>
        <p:txBody>
          <a:bodyPr>
            <a:normAutofit lnSpcReduction="10000"/>
          </a:bodyPr>
          <a:lstStyle/>
          <a:p>
            <a:pPr marL="0" indent="0">
              <a:buNone/>
            </a:pPr>
            <a:r>
              <a:rPr lang="es-MX" b="0" i="1" dirty="0">
                <a:effectLst/>
                <a:latin typeface="Arial Nova Light" panose="020B0304020202020204" pitchFamily="34" charset="0"/>
              </a:rPr>
              <a:t>Zhuangzi</a:t>
            </a:r>
            <a:r>
              <a:rPr lang="es-MX" b="0" dirty="0">
                <a:effectLst/>
                <a:latin typeface="Arial Nova Light" panose="020B0304020202020204" pitchFamily="34" charset="0"/>
              </a:rPr>
              <a:t> y su poema "Sueño de mariposa" dice así:</a:t>
            </a:r>
            <a:endParaRPr lang="es-MX" dirty="0">
              <a:latin typeface="Arial Nova Light" panose="020B0304020202020204" pitchFamily="34" charset="0"/>
            </a:endParaRPr>
          </a:p>
          <a:p>
            <a:pPr marL="0" indent="0">
              <a:buNone/>
            </a:pPr>
            <a:r>
              <a:rPr lang="es-MX" b="0" i="1" dirty="0">
                <a:effectLst/>
                <a:latin typeface="Arial Nova Light" panose="020B0304020202020204" pitchFamily="34" charset="0"/>
              </a:rPr>
              <a:t>Una vez, soñé que era una mariposa,</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revoloteando aquí y allá, a todos los efectos</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una mariposa. Sólo era consciente de mi felicidad como</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mariposa, sin saber que era yo mismo. Pronto me desperté,</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y allí estaba yo, verdaderamente yo mismo otra vez. Ahora ya no</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sé si yo era entonces un hombre soñando que era un</a:t>
            </a:r>
            <a:endParaRPr lang="es-MX" dirty="0">
              <a:effectLst/>
              <a:latin typeface="Arial Nova Light" panose="020B0304020202020204" pitchFamily="34" charset="0"/>
            </a:endParaRPr>
          </a:p>
          <a:p>
            <a:pPr marL="0" indent="0">
              <a:buNone/>
            </a:pPr>
            <a:r>
              <a:rPr lang="es-MX" b="0" i="1" dirty="0">
                <a:effectLst/>
                <a:latin typeface="Arial Nova Light" panose="020B0304020202020204" pitchFamily="34" charset="0"/>
              </a:rPr>
              <a:t>mariposa, o si ahora soy una mariposa, soñando que soy un hombre.</a:t>
            </a:r>
            <a:endParaRPr lang="es-MX" dirty="0">
              <a:effectLst/>
              <a:latin typeface="Arial Nova Light" panose="020B0304020202020204" pitchFamily="34" charset="0"/>
            </a:endParaRPr>
          </a:p>
          <a:p>
            <a:pPr marL="0" indent="0">
              <a:buNone/>
            </a:pPr>
            <a:r>
              <a:rPr lang="es-CL" dirty="0">
                <a:latin typeface="Arial Nova Light" panose="020B0304020202020204" pitchFamily="34" charset="0"/>
              </a:rPr>
              <a:t>(</a:t>
            </a:r>
            <a:r>
              <a:rPr lang="es-CL" i="1" dirty="0">
                <a:latin typeface="Arial Nova Light" panose="020B0304020202020204" pitchFamily="34" charset="0"/>
              </a:rPr>
              <a:t>Zhuangzi</a:t>
            </a:r>
            <a:r>
              <a:rPr lang="es-CL" dirty="0">
                <a:latin typeface="Arial Nova Light" panose="020B0304020202020204" pitchFamily="34" charset="0"/>
              </a:rPr>
              <a:t>, capitulo 2)</a:t>
            </a:r>
          </a:p>
        </p:txBody>
      </p:sp>
      <p:pic>
        <p:nvPicPr>
          <p:cNvPr id="5" name="Imagen 4" descr="Un dibujo de un perro&#10;&#10;Descripción generada automáticamente con confianza media">
            <a:extLst>
              <a:ext uri="{FF2B5EF4-FFF2-40B4-BE49-F238E27FC236}">
                <a16:creationId xmlns:a16="http://schemas.microsoft.com/office/drawing/2014/main" id="{EDBE246B-6E31-4FFC-817F-B5A5825F2628}"/>
              </a:ext>
            </a:extLst>
          </p:cNvPr>
          <p:cNvPicPr>
            <a:picLocks noChangeAspect="1"/>
          </p:cNvPicPr>
          <p:nvPr/>
        </p:nvPicPr>
        <p:blipFill>
          <a:blip r:embed="rId2"/>
          <a:stretch>
            <a:fillRect/>
          </a:stretch>
        </p:blipFill>
        <p:spPr>
          <a:xfrm>
            <a:off x="8020571" y="2885475"/>
            <a:ext cx="3019646" cy="2184668"/>
          </a:xfrm>
          <a:prstGeom prst="rect">
            <a:avLst/>
          </a:prstGeom>
        </p:spPr>
      </p:pic>
    </p:spTree>
    <p:extLst>
      <p:ext uri="{BB962C8B-B14F-4D97-AF65-F5344CB8AC3E}">
        <p14:creationId xmlns:p14="http://schemas.microsoft.com/office/powerpoint/2010/main" val="129660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40A1B9-1FF1-4DAA-8C6B-AB19740EEF9E}"/>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2797AFF8-5114-48E7-8EE0-9888298E77DE}"/>
              </a:ext>
            </a:extLst>
          </p:cNvPr>
          <p:cNvSpPr>
            <a:spLocks noGrp="1"/>
          </p:cNvSpPr>
          <p:nvPr>
            <p:ph idx="1"/>
          </p:nvPr>
        </p:nvSpPr>
        <p:spPr/>
        <p:txBody>
          <a:bodyPr>
            <a:normAutofit/>
          </a:bodyPr>
          <a:lstStyle/>
          <a:p>
            <a:r>
              <a:rPr lang="es-MX" sz="2400" dirty="0">
                <a:latin typeface="Arial Nova Light" panose="020B0304020202020204" pitchFamily="34" charset="0"/>
              </a:rPr>
              <a:t>La vida entera es más que un sueño, un juego de apariencias efímeras; en cierta ocasión, </a:t>
            </a:r>
            <a:r>
              <a:rPr lang="es-MX" sz="2400" i="1" dirty="0">
                <a:latin typeface="Arial Nova Light" panose="020B0304020202020204" pitchFamily="34" charset="0"/>
              </a:rPr>
              <a:t>Zhuangzi</a:t>
            </a:r>
            <a:r>
              <a:rPr lang="es-MX" sz="2400" dirty="0">
                <a:latin typeface="Arial Nova Light" panose="020B0304020202020204" pitchFamily="34" charset="0"/>
              </a:rPr>
              <a:t> soñó ser una mariposa que volaba y gozaba de la libertad de las mariposas sin acordarse de que era un hombre; al despertar, se dio cuenta de que era </a:t>
            </a:r>
            <a:r>
              <a:rPr lang="es-MX" sz="2400" i="1" dirty="0">
                <a:latin typeface="Arial Nova Light" panose="020B0304020202020204" pitchFamily="34" charset="0"/>
              </a:rPr>
              <a:t>Zhuangzi</a:t>
            </a:r>
            <a:r>
              <a:rPr lang="es-MX" sz="2400" dirty="0">
                <a:latin typeface="Arial Nova Light" panose="020B0304020202020204" pitchFamily="34" charset="0"/>
              </a:rPr>
              <a:t>. Pero, ¿cuál de ambas cosas era la realidad: </a:t>
            </a:r>
            <a:r>
              <a:rPr lang="es-MX" sz="2400" i="1" dirty="0">
                <a:latin typeface="Arial Nova Light" panose="020B0304020202020204" pitchFamily="34" charset="0"/>
              </a:rPr>
              <a:t>Zhuangzi</a:t>
            </a:r>
            <a:r>
              <a:rPr lang="es-MX" sz="2400" dirty="0">
                <a:latin typeface="Arial Nova Light" panose="020B0304020202020204" pitchFamily="34" charset="0"/>
              </a:rPr>
              <a:t>, que soñó con la mariposa, o bien la mariposa, que soñó ser </a:t>
            </a:r>
            <a:r>
              <a:rPr lang="es-MX" sz="2400" i="1" dirty="0">
                <a:latin typeface="Arial Nova Light" panose="020B0304020202020204" pitchFamily="34" charset="0"/>
              </a:rPr>
              <a:t>Zhuangzi</a:t>
            </a:r>
            <a:r>
              <a:rPr lang="es-MX" sz="2400" dirty="0">
                <a:latin typeface="Arial Nova Light" panose="020B0304020202020204" pitchFamily="34" charset="0"/>
              </a:rPr>
              <a:t>?</a:t>
            </a:r>
          </a:p>
          <a:p>
            <a:r>
              <a:rPr lang="es-MX" sz="2400" dirty="0">
                <a:latin typeface="Arial Nova Light" panose="020B0304020202020204" pitchFamily="34" charset="0"/>
              </a:rPr>
              <a:t>Superando todo lo que es conocido y limitado, superando la duda, se alcanzan el cielo y la verdad que nos libera de toda duda. La liberación de la duda no es la evasión de la vida; la vuelta al origen es más bien una misteriosa conjuración de los extremos. </a:t>
            </a:r>
            <a:endParaRPr lang="es-CL" sz="2400" dirty="0">
              <a:latin typeface="Arial Nova Light" panose="020B0304020202020204" pitchFamily="34" charset="0"/>
            </a:endParaRPr>
          </a:p>
        </p:txBody>
      </p:sp>
    </p:spTree>
    <p:extLst>
      <p:ext uri="{BB962C8B-B14F-4D97-AF65-F5344CB8AC3E}">
        <p14:creationId xmlns:p14="http://schemas.microsoft.com/office/powerpoint/2010/main" val="553998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CCC8C6-AC60-4F47-8378-CDB638BEB990}"/>
              </a:ext>
            </a:extLst>
          </p:cNvPr>
          <p:cNvSpPr>
            <a:spLocks noGrp="1"/>
          </p:cNvSpPr>
          <p:nvPr>
            <p:ph type="title"/>
          </p:nvPr>
        </p:nvSpPr>
        <p:spPr>
          <a:xfrm>
            <a:off x="1066800" y="642594"/>
            <a:ext cx="10058400" cy="1371600"/>
          </a:xfrm>
        </p:spPr>
        <p:txBody>
          <a:bodyPr>
            <a:normAutofit/>
          </a:bodyPr>
          <a:lstStyle/>
          <a:p>
            <a:endParaRPr lang="es-CL" dirty="0"/>
          </a:p>
        </p:txBody>
      </p:sp>
      <p:pic>
        <p:nvPicPr>
          <p:cNvPr id="5" name="Marcador de contenido 4" descr="Calendario&#10;&#10;Descripción generada automáticamente">
            <a:extLst>
              <a:ext uri="{FF2B5EF4-FFF2-40B4-BE49-F238E27FC236}">
                <a16:creationId xmlns:a16="http://schemas.microsoft.com/office/drawing/2014/main" id="{7127E3F4-6745-4130-9428-28C85009BE68}"/>
              </a:ext>
            </a:extLst>
          </p:cNvPr>
          <p:cNvPicPr>
            <a:picLocks noChangeAspect="1"/>
          </p:cNvPicPr>
          <p:nvPr/>
        </p:nvPicPr>
        <p:blipFill rotWithShape="1">
          <a:blip r:embed="rId2"/>
          <a:srcRect l="45137"/>
          <a:stretch/>
        </p:blipFill>
        <p:spPr>
          <a:xfrm>
            <a:off x="1451113" y="2576933"/>
            <a:ext cx="2221894" cy="2672945"/>
          </a:xfrm>
          <a:prstGeom prst="rect">
            <a:avLst/>
          </a:prstGeom>
        </p:spPr>
      </p:pic>
      <p:sp>
        <p:nvSpPr>
          <p:cNvPr id="6" name="Rectangle 1">
            <a:extLst>
              <a:ext uri="{FF2B5EF4-FFF2-40B4-BE49-F238E27FC236}">
                <a16:creationId xmlns:a16="http://schemas.microsoft.com/office/drawing/2014/main" id="{5C34EB18-8C9F-4D18-A297-696ACDDAD15B}"/>
              </a:ext>
            </a:extLst>
          </p:cNvPr>
          <p:cNvSpPr>
            <a:spLocks noGrp="1" noChangeArrowheads="1"/>
          </p:cNvSpPr>
          <p:nvPr>
            <p:ph idx="1"/>
          </p:nvPr>
        </p:nvSpPr>
        <p:spPr bwMode="auto">
          <a:xfrm>
            <a:off x="4637165" y="2103120"/>
            <a:ext cx="6488035" cy="393192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lnSpc>
                <a:spcPct val="90000"/>
              </a:lnSpc>
              <a:spcBef>
                <a:spcPct val="0"/>
              </a:spcBef>
              <a:spcAft>
                <a:spcPts val="600"/>
              </a:spcAft>
              <a:buClrTx/>
              <a:buSzTx/>
              <a:buFontTx/>
              <a:buNone/>
              <a:tabLst/>
            </a:pPr>
            <a:r>
              <a:rPr kumimoji="0" lang="es-CL" altLang="es-CL" i="0" u="none" strike="noStrike" cap="none" normalizeH="0" baseline="0" dirty="0">
                <a:ln>
                  <a:noFill/>
                </a:ln>
                <a:effectLst/>
                <a:latin typeface="Arial Nova Light" panose="020B0304020202020204" pitchFamily="34" charset="0"/>
              </a:rPr>
              <a:t>"La muerte de </a:t>
            </a:r>
            <a:r>
              <a:rPr kumimoji="0" lang="es-CL" altLang="es-CL" i="1" u="none" strike="noStrike" cap="none" normalizeH="0" baseline="0" dirty="0" err="1">
                <a:ln>
                  <a:noFill/>
                </a:ln>
                <a:effectLst/>
                <a:latin typeface="Arial Nova Light" panose="020B0304020202020204" pitchFamily="34" charset="0"/>
              </a:rPr>
              <a:t>Wonton</a:t>
            </a:r>
            <a:r>
              <a:rPr kumimoji="0" lang="es-CL" altLang="es-CL" i="0" u="none" strike="noStrike" cap="none" normalizeH="0" baseline="0" dirty="0">
                <a:ln>
                  <a:noFill/>
                </a:ln>
                <a:effectLst/>
                <a:latin typeface="Arial Nova Light" panose="020B0304020202020204" pitchFamily="34" charset="0"/>
              </a:rPr>
              <a:t>"</a:t>
            </a:r>
          </a:p>
          <a:p>
            <a:pPr marL="0" marR="0" lvl="0" indent="0" defTabSz="914400" rtl="0" eaLnBrk="0" fontAlgn="base" latinLnBrk="0" hangingPunct="0">
              <a:lnSpc>
                <a:spcPct val="90000"/>
              </a:lnSpc>
              <a:spcBef>
                <a:spcPct val="0"/>
              </a:spcBef>
              <a:spcAft>
                <a:spcPts val="600"/>
              </a:spcAft>
              <a:buClrTx/>
              <a:buSzTx/>
              <a:buFontTx/>
              <a:buNone/>
              <a:tabLst/>
            </a:pPr>
            <a:r>
              <a:rPr kumimoji="0" lang="es-CL" altLang="es-CL" b="0" i="0" u="none" strike="noStrike" cap="none" normalizeH="0" baseline="0" dirty="0">
                <a:ln>
                  <a:noFill/>
                </a:ln>
                <a:effectLst/>
                <a:latin typeface="Arial Nova Light" panose="020B0304020202020204" pitchFamily="34" charset="0"/>
              </a:rPr>
              <a:t>Otra historia muy conocida del </a:t>
            </a:r>
            <a:r>
              <a:rPr kumimoji="0" lang="es-CL" altLang="es-CL" b="0" i="1" u="none" strike="noStrike" cap="none" normalizeH="0" baseline="0" dirty="0">
                <a:ln>
                  <a:noFill/>
                </a:ln>
                <a:effectLst/>
                <a:latin typeface="Arial Nova Light" panose="020B0304020202020204" pitchFamily="34" charset="0"/>
              </a:rPr>
              <a:t>Zhuangzi -</a:t>
            </a:r>
            <a:r>
              <a:rPr kumimoji="0" lang="es-CL" altLang="es-CL" b="0" i="0" u="none" strike="noStrike" cap="none" normalizeH="0" baseline="0" dirty="0">
                <a:ln>
                  <a:noFill/>
                </a:ln>
                <a:effectLst/>
                <a:latin typeface="Arial Nova Light" panose="020B0304020202020204" pitchFamily="34" charset="0"/>
              </a:rPr>
              <a:t> "La Muerte de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0" u="none" strike="noStrike" cap="none" normalizeH="0" baseline="0" dirty="0">
                <a:ln>
                  <a:noFill/>
                </a:ln>
                <a:effectLst/>
                <a:latin typeface="Arial Nova Light" panose="020B0304020202020204" pitchFamily="34" charset="0"/>
              </a:rPr>
              <a:t> (</a:t>
            </a:r>
            <a:r>
              <a:rPr kumimoji="0" lang="es-CL" altLang="es-CL" b="0" i="1" u="none" strike="noStrike" cap="none" normalizeH="0" baseline="0" dirty="0" err="1">
                <a:ln>
                  <a:noFill/>
                </a:ln>
                <a:effectLst/>
                <a:latin typeface="Arial Nova Light" panose="020B0304020202020204" pitchFamily="34" charset="0"/>
              </a:rPr>
              <a:t>Hùndùn</a:t>
            </a:r>
            <a:r>
              <a:rPr kumimoji="0" lang="es-CL" altLang="es-CL" b="0" i="1" u="none" strike="noStrike" cap="none" normalizeH="0" baseline="0" dirty="0">
                <a:ln>
                  <a:noFill/>
                </a:ln>
                <a:effectLst/>
                <a:latin typeface="Arial Nova Light" panose="020B0304020202020204" pitchFamily="34" charset="0"/>
              </a:rPr>
              <a:t> </a:t>
            </a:r>
            <a:r>
              <a:rPr kumimoji="0" lang="es-CL" altLang="es-CL" b="0" i="1" u="none" strike="noStrike" cap="none" normalizeH="0" baseline="0" dirty="0" err="1">
                <a:ln>
                  <a:noFill/>
                </a:ln>
                <a:effectLst/>
                <a:latin typeface="Arial Nova Light" panose="020B0304020202020204" pitchFamily="34" charset="0"/>
              </a:rPr>
              <a:t>zhī</a:t>
            </a:r>
            <a:r>
              <a:rPr kumimoji="0" lang="es-CL" altLang="es-CL" b="0" i="1" u="none" strike="noStrike" cap="none" normalizeH="0" baseline="0" dirty="0">
                <a:ln>
                  <a:noFill/>
                </a:ln>
                <a:effectLst/>
                <a:latin typeface="Arial Nova Light" panose="020B0304020202020204" pitchFamily="34" charset="0"/>
              </a:rPr>
              <a:t> </a:t>
            </a:r>
            <a:r>
              <a:rPr kumimoji="0" lang="es-CL" altLang="es-CL" b="0" i="1" u="none" strike="noStrike" cap="none" normalizeH="0" baseline="0" dirty="0" err="1">
                <a:ln>
                  <a:noFill/>
                </a:ln>
                <a:effectLst/>
                <a:latin typeface="Arial Nova Light" panose="020B0304020202020204" pitchFamily="34" charset="0"/>
              </a:rPr>
              <a:t>sǐ</a:t>
            </a:r>
            <a:r>
              <a:rPr kumimoji="0" lang="es-CL" altLang="es-CL" b="0" i="0" u="none" strike="noStrike" cap="none" normalizeH="0" baseline="0" dirty="0">
                <a:ln>
                  <a:noFill/>
                </a:ln>
                <a:effectLst/>
                <a:latin typeface="Arial Nova Light" panose="020B0304020202020204" pitchFamily="34" charset="0"/>
              </a:rPr>
              <a:t> </a:t>
            </a:r>
            <a:r>
              <a:rPr kumimoji="0" lang="es-CL" altLang="es-CL" b="0" i="0" u="none" strike="noStrike" cap="none" normalizeH="0" baseline="0" dirty="0" err="1">
                <a:ln>
                  <a:noFill/>
                </a:ln>
                <a:effectLst/>
                <a:latin typeface="Arial Nova Light" panose="020B0304020202020204" pitchFamily="34" charset="0"/>
              </a:rPr>
              <a:t>渾沌之死</a:t>
            </a:r>
            <a:r>
              <a:rPr kumimoji="0" lang="es-CL" altLang="es-CL" b="0" i="0" u="none" strike="noStrike" cap="none" normalizeH="0" baseline="0" dirty="0">
                <a:ln>
                  <a:noFill/>
                </a:ln>
                <a:effectLst/>
                <a:latin typeface="Arial Nova Light" panose="020B0304020202020204" pitchFamily="34" charset="0"/>
              </a:rPr>
              <a:t>) - ilustra los peligros que </a:t>
            </a:r>
            <a:r>
              <a:rPr kumimoji="0" lang="es-CL" altLang="es-CL" b="0" i="1" u="none" strike="noStrike" cap="none" normalizeH="0" baseline="0" dirty="0">
                <a:ln>
                  <a:noFill/>
                </a:ln>
                <a:effectLst/>
                <a:latin typeface="Arial Nova Light" panose="020B0304020202020204" pitchFamily="34" charset="0"/>
              </a:rPr>
              <a:t>Zhuangzi</a:t>
            </a:r>
            <a:r>
              <a:rPr kumimoji="0" lang="es-CL" altLang="es-CL" b="0" i="0" u="none" strike="noStrike" cap="none" normalizeH="0" baseline="0" dirty="0">
                <a:ln>
                  <a:noFill/>
                </a:ln>
                <a:effectLst/>
                <a:latin typeface="Arial Nova Light" panose="020B0304020202020204" pitchFamily="34" charset="0"/>
              </a:rPr>
              <a:t> vio en el ir contra la naturaleza de las cosas. </a:t>
            </a:r>
          </a:p>
          <a:p>
            <a:pPr marL="0" marR="0" lvl="0" indent="0" defTabSz="914400" rtl="0" eaLnBrk="0" fontAlgn="base" latinLnBrk="0" hangingPunct="0">
              <a:lnSpc>
                <a:spcPct val="90000"/>
              </a:lnSpc>
              <a:spcBef>
                <a:spcPct val="0"/>
              </a:spcBef>
              <a:spcAft>
                <a:spcPts val="600"/>
              </a:spcAft>
              <a:buClrTx/>
              <a:buSzTx/>
              <a:buFontTx/>
              <a:buNone/>
              <a:tabLst/>
            </a:pPr>
            <a:r>
              <a:rPr kumimoji="0" lang="es-CL" altLang="es-CL" b="0" i="1" u="none" strike="noStrike" cap="none" normalizeH="0" baseline="0" dirty="0">
                <a:ln>
                  <a:noFill/>
                </a:ln>
                <a:effectLst/>
                <a:latin typeface="Arial Nova Light" panose="020B0304020202020204" pitchFamily="34" charset="0"/>
              </a:rPr>
              <a:t>El emperador de los Mares del Sur era Santi, el emperador de los Mares del Norte era Amén y el emperador del Centro era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Santi y Amén a menudo se encontraban en la tierra de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y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los trataba muy bien. Queriendo devolver a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algo de su amabilidad, Santi y Amén dijeron "Toda la gente tiene hoyos para ver, escuchar, comer y respirar.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no los tiene. Hay que tratar de perforarle unos hoyos". Así que cada día le perforaron un hoyo, y en el séptimo día, </a:t>
            </a:r>
            <a:r>
              <a:rPr kumimoji="0" lang="es-CL" altLang="es-CL" b="0" i="1" u="none" strike="noStrike" cap="none" normalizeH="0" baseline="0" dirty="0" err="1">
                <a:ln>
                  <a:noFill/>
                </a:ln>
                <a:effectLst/>
                <a:latin typeface="Arial Nova Light" panose="020B0304020202020204" pitchFamily="34" charset="0"/>
              </a:rPr>
              <a:t>Wonton</a:t>
            </a:r>
            <a:r>
              <a:rPr kumimoji="0" lang="es-CL" altLang="es-CL" b="0" i="1" u="none" strike="noStrike" cap="none" normalizeH="0" baseline="0" dirty="0">
                <a:ln>
                  <a:noFill/>
                </a:ln>
                <a:effectLst/>
                <a:latin typeface="Arial Nova Light" panose="020B0304020202020204" pitchFamily="34" charset="0"/>
              </a:rPr>
              <a:t> murió. </a:t>
            </a:r>
          </a:p>
        </p:txBody>
      </p:sp>
    </p:spTree>
    <p:extLst>
      <p:ext uri="{BB962C8B-B14F-4D97-AF65-F5344CB8AC3E}">
        <p14:creationId xmlns:p14="http://schemas.microsoft.com/office/powerpoint/2010/main" val="1626081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E5B12B-3C48-4639-A7B6-8867F098888B}"/>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4B34098D-5219-4794-8DED-DE9A8954148D}"/>
              </a:ext>
            </a:extLst>
          </p:cNvPr>
          <p:cNvSpPr>
            <a:spLocks noGrp="1"/>
          </p:cNvSpPr>
          <p:nvPr>
            <p:ph idx="1"/>
          </p:nvPr>
        </p:nvSpPr>
        <p:spPr/>
        <p:txBody>
          <a:bodyPr/>
          <a:lstStyle/>
          <a:p>
            <a:endParaRPr lang="es-MX" dirty="0">
              <a:latin typeface="Arial Nova Light" panose="020B0304020202020204" pitchFamily="34" charset="0"/>
            </a:endParaRPr>
          </a:p>
          <a:p>
            <a:r>
              <a:rPr lang="es-MX" i="1" dirty="0">
                <a:latin typeface="Arial Nova Light" panose="020B0304020202020204" pitchFamily="34" charset="0"/>
              </a:rPr>
              <a:t>Zhuangzi</a:t>
            </a:r>
            <a:r>
              <a:rPr lang="es-MX" dirty="0">
                <a:latin typeface="Arial Nova Light" panose="020B0304020202020204" pitchFamily="34" charset="0"/>
              </a:rPr>
              <a:t> creyó que las felicidades humanas podía lograrse a través de un entendimiento elevado de la naturaleza de las cosas, y que para desarrollarse completamente, uno necesitaba expresar su habilidad innata.</a:t>
            </a:r>
          </a:p>
          <a:p>
            <a:r>
              <a:rPr lang="es-MX" dirty="0">
                <a:latin typeface="Arial Nova Light" panose="020B0304020202020204" pitchFamily="34" charset="0"/>
              </a:rPr>
              <a:t>Este historia demuestra lo que él creía eran las desastrosas consecuencias de ir en contra de la naturaleza innata de las cosas. </a:t>
            </a:r>
            <a:endParaRPr lang="es-CL" dirty="0">
              <a:latin typeface="Arial Nova Light" panose="020B0304020202020204" pitchFamily="34" charset="0"/>
            </a:endParaRPr>
          </a:p>
        </p:txBody>
      </p:sp>
      <p:pic>
        <p:nvPicPr>
          <p:cNvPr id="5" name="Imagen 4" descr="Un dibujo de un animal&#10;&#10;Descripción generada automáticamente con confianza baja">
            <a:extLst>
              <a:ext uri="{FF2B5EF4-FFF2-40B4-BE49-F238E27FC236}">
                <a16:creationId xmlns:a16="http://schemas.microsoft.com/office/drawing/2014/main" id="{0D2A30A5-25E5-4506-9C3F-80E7947F109E}"/>
              </a:ext>
            </a:extLst>
          </p:cNvPr>
          <p:cNvPicPr>
            <a:picLocks noChangeAspect="1"/>
          </p:cNvPicPr>
          <p:nvPr/>
        </p:nvPicPr>
        <p:blipFill>
          <a:blip r:embed="rId2"/>
          <a:stretch>
            <a:fillRect/>
          </a:stretch>
        </p:blipFill>
        <p:spPr>
          <a:xfrm>
            <a:off x="4597854" y="4262781"/>
            <a:ext cx="2343150" cy="1952625"/>
          </a:xfrm>
          <a:prstGeom prst="rect">
            <a:avLst/>
          </a:prstGeom>
        </p:spPr>
      </p:pic>
    </p:spTree>
    <p:extLst>
      <p:ext uri="{BB962C8B-B14F-4D97-AF65-F5344CB8AC3E}">
        <p14:creationId xmlns:p14="http://schemas.microsoft.com/office/powerpoint/2010/main" val="1375116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79512E-F6B8-4669-8EF1-49494B4C6703}"/>
              </a:ext>
            </a:extLst>
          </p:cNvPr>
          <p:cNvSpPr>
            <a:spLocks noGrp="1"/>
          </p:cNvSpPr>
          <p:nvPr>
            <p:ph type="title"/>
          </p:nvPr>
        </p:nvSpPr>
        <p:spPr/>
        <p:txBody>
          <a:bodyPr/>
          <a:lstStyle/>
          <a:p>
            <a:pPr algn="ctr"/>
            <a:r>
              <a:rPr lang="es-CL">
                <a:latin typeface="Arial Nova Light" panose="020B0304020202020204" pitchFamily="34" charset="0"/>
              </a:rPr>
              <a:t> </a:t>
            </a:r>
            <a:r>
              <a:rPr lang="ja-JP" altLang="es-CL">
                <a:latin typeface="Arial Nova Light" panose="020B0304020202020204" pitchFamily="34" charset="0"/>
              </a:rPr>
              <a:t>無為     </a:t>
            </a:r>
            <a:r>
              <a:rPr lang="es-MX">
                <a:latin typeface="Arial Nova Light" panose="020B0304020202020204" pitchFamily="34" charset="0"/>
              </a:rPr>
              <a:t>自然</a:t>
            </a:r>
            <a:endParaRPr lang="es-CL" dirty="0"/>
          </a:p>
        </p:txBody>
      </p:sp>
      <p:graphicFrame>
        <p:nvGraphicFramePr>
          <p:cNvPr id="5" name="Marcador de contenido 2">
            <a:extLst>
              <a:ext uri="{FF2B5EF4-FFF2-40B4-BE49-F238E27FC236}">
                <a16:creationId xmlns:a16="http://schemas.microsoft.com/office/drawing/2014/main" id="{6437D2A4-4E9B-40EB-907C-00B03C904E43}"/>
              </a:ext>
            </a:extLst>
          </p:cNvPr>
          <p:cNvGraphicFramePr>
            <a:graphicFrameLocks noGrp="1"/>
          </p:cNvGraphicFramePr>
          <p:nvPr>
            <p:ph idx="1"/>
            <p:extLst>
              <p:ext uri="{D42A27DB-BD31-4B8C-83A1-F6EECF244321}">
                <p14:modId xmlns:p14="http://schemas.microsoft.com/office/powerpoint/2010/main" val="4116536354"/>
              </p:ext>
            </p:extLst>
          </p:nvPr>
        </p:nvGraphicFramePr>
        <p:xfrm>
          <a:off x="1066800" y="2103120"/>
          <a:ext cx="10058400"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590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80000"/>
                <a:shade val="100000"/>
                <a:satMod val="300000"/>
              </a:schemeClr>
            </a:gs>
            <a:gs pos="100000">
              <a:schemeClr val="bg2">
                <a:tint val="100000"/>
                <a:shade val="30000"/>
                <a:satMod val="2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ítulo 1">
            <a:extLst>
              <a:ext uri="{FF2B5EF4-FFF2-40B4-BE49-F238E27FC236}">
                <a16:creationId xmlns:a16="http://schemas.microsoft.com/office/drawing/2014/main" id="{938ACA54-B1F3-42E1-8D8F-0223FD8D4345}"/>
              </a:ext>
            </a:extLst>
          </p:cNvPr>
          <p:cNvSpPr>
            <a:spLocks noGrp="1"/>
          </p:cNvSpPr>
          <p:nvPr>
            <p:ph type="title"/>
          </p:nvPr>
        </p:nvSpPr>
        <p:spPr>
          <a:xfrm>
            <a:off x="7532835" y="1420706"/>
            <a:ext cx="3466540" cy="4016587"/>
          </a:xfrm>
        </p:spPr>
        <p:txBody>
          <a:bodyPr>
            <a:normAutofit/>
          </a:bodyPr>
          <a:lstStyle/>
          <a:p>
            <a:endParaRPr lang="es-CL" sz="3600" dirty="0"/>
          </a:p>
        </p:txBody>
      </p:sp>
      <p:sp>
        <p:nvSpPr>
          <p:cNvPr id="3" name="Marcador de contenido 2">
            <a:extLst>
              <a:ext uri="{FF2B5EF4-FFF2-40B4-BE49-F238E27FC236}">
                <a16:creationId xmlns:a16="http://schemas.microsoft.com/office/drawing/2014/main" id="{22F8567F-2983-44A4-9A5C-5CD6231ACB40}"/>
              </a:ext>
            </a:extLst>
          </p:cNvPr>
          <p:cNvSpPr>
            <a:spLocks noGrp="1"/>
          </p:cNvSpPr>
          <p:nvPr>
            <p:ph idx="1"/>
          </p:nvPr>
        </p:nvSpPr>
        <p:spPr>
          <a:xfrm>
            <a:off x="1440519" y="1420706"/>
            <a:ext cx="5514758" cy="4016587"/>
          </a:xfrm>
        </p:spPr>
        <p:txBody>
          <a:bodyPr anchor="ctr">
            <a:normAutofit/>
          </a:bodyPr>
          <a:lstStyle/>
          <a:p>
            <a:r>
              <a:rPr lang="es-MX" dirty="0">
                <a:solidFill>
                  <a:schemeClr val="tx1">
                    <a:lumMod val="75000"/>
                    <a:lumOff val="25000"/>
                  </a:schemeClr>
                </a:solidFill>
                <a:latin typeface="Arial Nova Light" panose="020B0304020202020204" pitchFamily="34" charset="0"/>
              </a:rPr>
              <a:t>El libro se resume en un supremo precepto moral y filosófico: la perfección consiste en la perfecta conformidad con el Tao, esto es, en la renuncia a toda acción, en la eliminación de todos los deseos mundanos, en el olvido de sí mismo, en la meditación. El ritmo interior de la vida del sabio ha de medirse por la ley esencial del Tao</a:t>
            </a:r>
            <a:r>
              <a:rPr lang="es-CL" dirty="0">
                <a:solidFill>
                  <a:schemeClr val="tx1">
                    <a:lumMod val="75000"/>
                    <a:lumOff val="25000"/>
                  </a:schemeClr>
                </a:solidFill>
                <a:latin typeface="Arial Nova Light" panose="020B0304020202020204" pitchFamily="34" charset="0"/>
              </a:rPr>
              <a:t>. </a:t>
            </a:r>
            <a:r>
              <a:rPr lang="es-MX" dirty="0">
                <a:solidFill>
                  <a:schemeClr val="tx1">
                    <a:lumMod val="75000"/>
                    <a:lumOff val="25000"/>
                  </a:schemeClr>
                </a:solidFill>
                <a:latin typeface="Arial Nova Light" panose="020B0304020202020204" pitchFamily="34" charset="0"/>
              </a:rPr>
              <a:t>También el amor y la caridad han de ser sin esfuerzo para que tengan valor. </a:t>
            </a:r>
            <a:endParaRPr lang="es-CL" dirty="0">
              <a:solidFill>
                <a:schemeClr val="tx1">
                  <a:lumMod val="75000"/>
                  <a:lumOff val="25000"/>
                </a:schemeClr>
              </a:solidFill>
              <a:latin typeface="Arial Nova Light" panose="020B0304020202020204" pitchFamily="34" charset="0"/>
            </a:endParaRPr>
          </a:p>
          <a:p>
            <a:endParaRPr lang="es-CL" dirty="0">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Imagen 4" descr="Un dibujo de una persona&#10;&#10;Descripción generada automáticamente con confianza media">
            <a:extLst>
              <a:ext uri="{FF2B5EF4-FFF2-40B4-BE49-F238E27FC236}">
                <a16:creationId xmlns:a16="http://schemas.microsoft.com/office/drawing/2014/main" id="{4C78BFD4-65BB-455C-B393-249962651128}"/>
              </a:ext>
            </a:extLst>
          </p:cNvPr>
          <p:cNvPicPr>
            <a:picLocks noChangeAspect="1"/>
          </p:cNvPicPr>
          <p:nvPr/>
        </p:nvPicPr>
        <p:blipFill>
          <a:blip r:embed="rId3"/>
          <a:stretch>
            <a:fillRect/>
          </a:stretch>
        </p:blipFill>
        <p:spPr>
          <a:xfrm>
            <a:off x="8071537" y="2057401"/>
            <a:ext cx="2254647" cy="2908494"/>
          </a:xfrm>
          <a:prstGeom prst="rect">
            <a:avLst/>
          </a:prstGeom>
        </p:spPr>
      </p:pic>
    </p:spTree>
    <p:extLst>
      <p:ext uri="{BB962C8B-B14F-4D97-AF65-F5344CB8AC3E}">
        <p14:creationId xmlns:p14="http://schemas.microsoft.com/office/powerpoint/2010/main" val="3878496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C7DEEF-31D2-4465-AE4F-0056D18824E7}"/>
              </a:ext>
            </a:extLst>
          </p:cNvPr>
          <p:cNvSpPr>
            <a:spLocks noGrp="1"/>
          </p:cNvSpPr>
          <p:nvPr>
            <p:ph type="title"/>
          </p:nvPr>
        </p:nvSpPr>
        <p:spPr/>
        <p:txBody>
          <a:bodyPr/>
          <a:lstStyle/>
          <a:p>
            <a:endParaRPr lang="es-CL" dirty="0"/>
          </a:p>
        </p:txBody>
      </p:sp>
      <p:sp>
        <p:nvSpPr>
          <p:cNvPr id="3" name="Marcador de contenido 2">
            <a:extLst>
              <a:ext uri="{FF2B5EF4-FFF2-40B4-BE49-F238E27FC236}">
                <a16:creationId xmlns:a16="http://schemas.microsoft.com/office/drawing/2014/main" id="{6904CF29-8CA1-4021-B203-5CF1417011BD}"/>
              </a:ext>
            </a:extLst>
          </p:cNvPr>
          <p:cNvSpPr>
            <a:spLocks noGrp="1"/>
          </p:cNvSpPr>
          <p:nvPr>
            <p:ph idx="1"/>
          </p:nvPr>
        </p:nvSpPr>
        <p:spPr/>
        <p:txBody>
          <a:bodyPr>
            <a:normAutofit fontScale="92500" lnSpcReduction="20000"/>
          </a:bodyPr>
          <a:lstStyle/>
          <a:p>
            <a:pPr marL="0" indent="0">
              <a:buNone/>
            </a:pPr>
            <a:r>
              <a:rPr lang="es-CL" u="sng" dirty="0">
                <a:latin typeface="Arial Nova Light" panose="020B0304020202020204" pitchFamily="34" charset="0"/>
              </a:rPr>
              <a:t>Literatura</a:t>
            </a:r>
          </a:p>
          <a:p>
            <a:r>
              <a:rPr lang="es-CL" dirty="0" err="1">
                <a:latin typeface="Arial Nova Light" panose="020B0304020202020204" pitchFamily="34" charset="0"/>
              </a:rPr>
              <a:t>Béky</a:t>
            </a:r>
            <a:r>
              <a:rPr lang="es-CL" dirty="0">
                <a:latin typeface="Arial Nova Light" panose="020B0304020202020204" pitchFamily="34" charset="0"/>
              </a:rPr>
              <a:t>, </a:t>
            </a:r>
            <a:r>
              <a:rPr lang="es-CL" dirty="0" err="1">
                <a:latin typeface="Arial Nova Light" panose="020B0304020202020204" pitchFamily="34" charset="0"/>
              </a:rPr>
              <a:t>Gellért</a:t>
            </a:r>
            <a:r>
              <a:rPr lang="es-CL" dirty="0">
                <a:latin typeface="Arial Nova Light" panose="020B0304020202020204" pitchFamily="34" charset="0"/>
              </a:rPr>
              <a:t>. Die </a:t>
            </a:r>
            <a:r>
              <a:rPr lang="es-CL" dirty="0" err="1">
                <a:latin typeface="Arial Nova Light" panose="020B0304020202020204" pitchFamily="34" charset="0"/>
              </a:rPr>
              <a:t>Welt</a:t>
            </a:r>
            <a:r>
              <a:rPr lang="es-CL" dirty="0">
                <a:latin typeface="Arial Nova Light" panose="020B0304020202020204" pitchFamily="34" charset="0"/>
              </a:rPr>
              <a:t> des Tao. </a:t>
            </a:r>
            <a:r>
              <a:rPr lang="es-CL" dirty="0" err="1">
                <a:latin typeface="Arial Nova Light" panose="020B0304020202020204" pitchFamily="34" charset="0"/>
              </a:rPr>
              <a:t>München</a:t>
            </a:r>
            <a:r>
              <a:rPr lang="es-CL" dirty="0">
                <a:latin typeface="Arial Nova Light" panose="020B0304020202020204" pitchFamily="34" charset="0"/>
              </a:rPr>
              <a:t>, 1972.</a:t>
            </a:r>
          </a:p>
          <a:p>
            <a:r>
              <a:rPr lang="es-CL" dirty="0">
                <a:latin typeface="Arial Nova Light" panose="020B0304020202020204" pitchFamily="34" charset="0"/>
              </a:rPr>
              <a:t>Botton Beja, Flora. Historia Mínima de China. </a:t>
            </a:r>
            <a:r>
              <a:rPr lang="es-CL" dirty="0" err="1">
                <a:latin typeface="Arial Nova Light" panose="020B0304020202020204" pitchFamily="34" charset="0"/>
              </a:rPr>
              <a:t>Mexico</a:t>
            </a:r>
            <a:r>
              <a:rPr lang="es-CL" dirty="0">
                <a:latin typeface="Arial Nova Light" panose="020B0304020202020204" pitchFamily="34" charset="0"/>
              </a:rPr>
              <a:t>, 2019. </a:t>
            </a:r>
          </a:p>
          <a:p>
            <a:r>
              <a:rPr lang="es-CL" dirty="0" err="1">
                <a:latin typeface="Arial Nova Light" panose="020B0304020202020204" pitchFamily="34" charset="0"/>
              </a:rPr>
              <a:t>Fairbank</a:t>
            </a:r>
            <a:r>
              <a:rPr lang="es-CL" dirty="0">
                <a:latin typeface="Arial Nova Light" panose="020B0304020202020204" pitchFamily="34" charset="0"/>
              </a:rPr>
              <a:t>, John King. China: Una Nueva </a:t>
            </a:r>
            <a:r>
              <a:rPr lang="es-CL" dirty="0" err="1">
                <a:latin typeface="Arial Nova Light" panose="020B0304020202020204" pitchFamily="34" charset="0"/>
              </a:rPr>
              <a:t>Historía</a:t>
            </a:r>
            <a:r>
              <a:rPr lang="es-CL" dirty="0">
                <a:latin typeface="Arial Nova Light" panose="020B0304020202020204" pitchFamily="34" charset="0"/>
              </a:rPr>
              <a:t>. Madrid, 1997.</a:t>
            </a:r>
          </a:p>
          <a:p>
            <a:r>
              <a:rPr lang="es-CL" dirty="0">
                <a:latin typeface="Arial Nova Light" panose="020B0304020202020204" pitchFamily="34" charset="0"/>
              </a:rPr>
              <a:t>Fitzgerald. Die </a:t>
            </a:r>
            <a:r>
              <a:rPr lang="es-CL" dirty="0" err="1">
                <a:latin typeface="Arial Nova Light" panose="020B0304020202020204" pitchFamily="34" charset="0"/>
              </a:rPr>
              <a:t>Chinesen</a:t>
            </a:r>
            <a:r>
              <a:rPr lang="es-CL" dirty="0">
                <a:latin typeface="Arial Nova Light" panose="020B0304020202020204" pitchFamily="34" charset="0"/>
              </a:rPr>
              <a:t>. </a:t>
            </a:r>
            <a:r>
              <a:rPr lang="es-CL" dirty="0" err="1">
                <a:latin typeface="Arial Nova Light" panose="020B0304020202020204" pitchFamily="34" charset="0"/>
              </a:rPr>
              <a:t>München</a:t>
            </a:r>
            <a:r>
              <a:rPr lang="es-CL" dirty="0">
                <a:latin typeface="Arial Nova Light" panose="020B0304020202020204" pitchFamily="34" charset="0"/>
              </a:rPr>
              <a:t>, 1977.</a:t>
            </a:r>
          </a:p>
          <a:p>
            <a:r>
              <a:rPr lang="es-CL" dirty="0" err="1">
                <a:latin typeface="Arial Nova Light" panose="020B0304020202020204" pitchFamily="34" charset="0"/>
              </a:rPr>
              <a:t>Franke</a:t>
            </a:r>
            <a:r>
              <a:rPr lang="es-CL" dirty="0">
                <a:latin typeface="Arial Nova Light" panose="020B0304020202020204" pitchFamily="34" charset="0"/>
              </a:rPr>
              <a:t>, Herbert, </a:t>
            </a:r>
            <a:r>
              <a:rPr lang="es-CL" dirty="0" err="1">
                <a:latin typeface="Arial Nova Light" panose="020B0304020202020204" pitchFamily="34" charset="0"/>
              </a:rPr>
              <a:t>Trauzettel</a:t>
            </a:r>
            <a:r>
              <a:rPr lang="es-CL" dirty="0">
                <a:latin typeface="Arial Nova Light" panose="020B0304020202020204" pitchFamily="34" charset="0"/>
              </a:rPr>
              <a:t>, </a:t>
            </a:r>
            <a:r>
              <a:rPr lang="es-CL" dirty="0" err="1">
                <a:latin typeface="Arial Nova Light" panose="020B0304020202020204" pitchFamily="34" charset="0"/>
              </a:rPr>
              <a:t>Rolf</a:t>
            </a:r>
            <a:r>
              <a:rPr lang="es-CL" dirty="0">
                <a:latin typeface="Arial Nova Light" panose="020B0304020202020204" pitchFamily="34" charset="0"/>
              </a:rPr>
              <a:t>. Das </a:t>
            </a:r>
            <a:r>
              <a:rPr lang="es-CL" dirty="0" err="1">
                <a:latin typeface="Arial Nova Light" panose="020B0304020202020204" pitchFamily="34" charset="0"/>
              </a:rPr>
              <a:t>Chinesische</a:t>
            </a:r>
            <a:r>
              <a:rPr lang="es-CL" dirty="0">
                <a:latin typeface="Arial Nova Light" panose="020B0304020202020204" pitchFamily="34" charset="0"/>
              </a:rPr>
              <a:t> </a:t>
            </a:r>
            <a:r>
              <a:rPr lang="es-CL" dirty="0" err="1">
                <a:latin typeface="Arial Nova Light" panose="020B0304020202020204" pitchFamily="34" charset="0"/>
              </a:rPr>
              <a:t>Kaiserreich</a:t>
            </a:r>
            <a:r>
              <a:rPr lang="es-CL" dirty="0">
                <a:latin typeface="Arial Nova Light" panose="020B0304020202020204" pitchFamily="34" charset="0"/>
              </a:rPr>
              <a:t>. Frankfurt a. M, 1968.</a:t>
            </a:r>
          </a:p>
          <a:p>
            <a:r>
              <a:rPr lang="es-CL" dirty="0">
                <a:latin typeface="Arial Nova Light" panose="020B0304020202020204" pitchFamily="34" charset="0"/>
              </a:rPr>
              <a:t>Fung, </a:t>
            </a:r>
            <a:r>
              <a:rPr lang="es-CL" dirty="0" err="1">
                <a:latin typeface="Arial Nova Light" panose="020B0304020202020204" pitchFamily="34" charset="0"/>
              </a:rPr>
              <a:t>Yu-Lan</a:t>
            </a:r>
            <a:r>
              <a:rPr lang="es-CL" dirty="0">
                <a:latin typeface="Arial Nova Light" panose="020B0304020202020204" pitchFamily="34" charset="0"/>
              </a:rPr>
              <a:t>. </a:t>
            </a:r>
            <a:r>
              <a:rPr lang="es-CL" dirty="0" err="1">
                <a:latin typeface="Arial Nova Light" panose="020B0304020202020204" pitchFamily="34" charset="0"/>
              </a:rPr>
              <a:t>Selected</a:t>
            </a:r>
            <a:r>
              <a:rPr lang="es-CL" dirty="0">
                <a:latin typeface="Arial Nova Light" panose="020B0304020202020204" pitchFamily="34" charset="0"/>
              </a:rPr>
              <a:t> </a:t>
            </a:r>
            <a:r>
              <a:rPr lang="es-CL" dirty="0" err="1">
                <a:latin typeface="Arial Nova Light" panose="020B0304020202020204" pitchFamily="34" charset="0"/>
              </a:rPr>
              <a:t>Philosophical</a:t>
            </a:r>
            <a:r>
              <a:rPr lang="es-CL" dirty="0">
                <a:latin typeface="Arial Nova Light" panose="020B0304020202020204" pitchFamily="34" charset="0"/>
              </a:rPr>
              <a:t> </a:t>
            </a:r>
            <a:r>
              <a:rPr lang="es-CL" dirty="0" err="1">
                <a:latin typeface="Arial Nova Light" panose="020B0304020202020204" pitchFamily="34" charset="0"/>
              </a:rPr>
              <a:t>Writings</a:t>
            </a:r>
            <a:r>
              <a:rPr lang="es-CL" dirty="0">
                <a:latin typeface="Arial Nova Light" panose="020B0304020202020204" pitchFamily="34" charset="0"/>
              </a:rPr>
              <a:t>. Beijing, 1991. </a:t>
            </a:r>
          </a:p>
          <a:p>
            <a:r>
              <a:rPr lang="es-CL" dirty="0" err="1">
                <a:latin typeface="Arial Nova Light" panose="020B0304020202020204" pitchFamily="34" charset="0"/>
              </a:rPr>
              <a:t>Gernet</a:t>
            </a:r>
            <a:r>
              <a:rPr lang="es-CL" dirty="0">
                <a:latin typeface="Arial Nova Light" panose="020B0304020202020204" pitchFamily="34" charset="0"/>
              </a:rPr>
              <a:t>, Jacques. Le mundo chino. Paris, 2003.</a:t>
            </a:r>
          </a:p>
          <a:p>
            <a:r>
              <a:rPr lang="es-CL" dirty="0" err="1">
                <a:latin typeface="Arial Nova Light" panose="020B0304020202020204" pitchFamily="34" charset="0"/>
              </a:rPr>
              <a:t>Laotse</a:t>
            </a:r>
            <a:r>
              <a:rPr lang="es-CL" dirty="0">
                <a:latin typeface="Arial Nova Light" panose="020B0304020202020204" pitchFamily="34" charset="0"/>
              </a:rPr>
              <a:t>. Tao te King. </a:t>
            </a:r>
            <a:r>
              <a:rPr lang="es-CL" dirty="0" err="1">
                <a:latin typeface="Arial Nova Light" panose="020B0304020202020204" pitchFamily="34" charset="0"/>
              </a:rPr>
              <a:t>Texte</a:t>
            </a:r>
            <a:r>
              <a:rPr lang="es-CL" dirty="0">
                <a:latin typeface="Arial Nova Light" panose="020B0304020202020204" pitchFamily="34" charset="0"/>
              </a:rPr>
              <a:t> </a:t>
            </a:r>
            <a:r>
              <a:rPr lang="es-CL" dirty="0" err="1">
                <a:latin typeface="Arial Nova Light" panose="020B0304020202020204" pitchFamily="34" charset="0"/>
              </a:rPr>
              <a:t>und</a:t>
            </a:r>
            <a:r>
              <a:rPr lang="es-CL" dirty="0">
                <a:latin typeface="Arial Nova Light" panose="020B0304020202020204" pitchFamily="34" charset="0"/>
              </a:rPr>
              <a:t> </a:t>
            </a:r>
            <a:r>
              <a:rPr lang="es-CL" dirty="0" err="1">
                <a:latin typeface="Arial Nova Light" panose="020B0304020202020204" pitchFamily="34" charset="0"/>
              </a:rPr>
              <a:t>Kommentar</a:t>
            </a:r>
            <a:r>
              <a:rPr lang="es-CL" dirty="0">
                <a:latin typeface="Arial Nova Light" panose="020B0304020202020204" pitchFamily="34" charset="0"/>
              </a:rPr>
              <a:t>. </a:t>
            </a:r>
            <a:r>
              <a:rPr lang="es-CL" dirty="0" err="1">
                <a:latin typeface="Arial Nova Light" panose="020B0304020202020204" pitchFamily="34" charset="0"/>
              </a:rPr>
              <a:t>München</a:t>
            </a:r>
            <a:r>
              <a:rPr lang="es-CL" dirty="0">
                <a:latin typeface="Arial Nova Light" panose="020B0304020202020204" pitchFamily="34" charset="0"/>
              </a:rPr>
              <a:t>, 1993.</a:t>
            </a:r>
          </a:p>
          <a:p>
            <a:r>
              <a:rPr lang="es-CL" dirty="0">
                <a:latin typeface="Arial Nova Light" panose="020B0304020202020204" pitchFamily="34" charset="0"/>
              </a:rPr>
              <a:t>Needham, Joseph: </a:t>
            </a:r>
            <a:r>
              <a:rPr lang="es-CL" dirty="0" err="1">
                <a:latin typeface="Arial Nova Light" panose="020B0304020202020204" pitchFamily="34" charset="0"/>
              </a:rPr>
              <a:t>Wissenschaft</a:t>
            </a:r>
            <a:r>
              <a:rPr lang="es-CL" dirty="0">
                <a:latin typeface="Arial Nova Light" panose="020B0304020202020204" pitchFamily="34" charset="0"/>
              </a:rPr>
              <a:t> </a:t>
            </a:r>
            <a:r>
              <a:rPr lang="es-CL" dirty="0" err="1">
                <a:latin typeface="Arial Nova Light" panose="020B0304020202020204" pitchFamily="34" charset="0"/>
              </a:rPr>
              <a:t>und</a:t>
            </a:r>
            <a:r>
              <a:rPr lang="es-CL" dirty="0">
                <a:latin typeface="Arial Nova Light" panose="020B0304020202020204" pitchFamily="34" charset="0"/>
              </a:rPr>
              <a:t> </a:t>
            </a:r>
            <a:r>
              <a:rPr lang="es-CL" dirty="0" err="1">
                <a:latin typeface="Arial Nova Light" panose="020B0304020202020204" pitchFamily="34" charset="0"/>
              </a:rPr>
              <a:t>Zivilisation</a:t>
            </a:r>
            <a:r>
              <a:rPr lang="es-CL" dirty="0">
                <a:latin typeface="Arial Nova Light" panose="020B0304020202020204" pitchFamily="34" charset="0"/>
              </a:rPr>
              <a:t> in China. Frankfurt, 1988.</a:t>
            </a:r>
          </a:p>
          <a:p>
            <a:r>
              <a:rPr lang="es-CL" dirty="0">
                <a:latin typeface="Arial Nova Light" panose="020B0304020202020204" pitchFamily="34" charset="0"/>
              </a:rPr>
              <a:t>Schmidt-</a:t>
            </a:r>
            <a:r>
              <a:rPr lang="es-CL" dirty="0" err="1">
                <a:latin typeface="Arial Nova Light" panose="020B0304020202020204" pitchFamily="34" charset="0"/>
              </a:rPr>
              <a:t>Glintzer</a:t>
            </a:r>
            <a:r>
              <a:rPr lang="es-CL" dirty="0">
                <a:latin typeface="Arial Nova Light" panose="020B0304020202020204" pitchFamily="34" charset="0"/>
              </a:rPr>
              <a:t>, </a:t>
            </a:r>
            <a:r>
              <a:rPr lang="es-CL" dirty="0" err="1">
                <a:latin typeface="Arial Nova Light" panose="020B0304020202020204" pitchFamily="34" charset="0"/>
              </a:rPr>
              <a:t>Helwig</a:t>
            </a:r>
            <a:r>
              <a:rPr lang="es-CL" dirty="0">
                <a:latin typeface="Arial Nova Light" panose="020B0304020202020204" pitchFamily="34" charset="0"/>
              </a:rPr>
              <a:t>. Das </a:t>
            </a:r>
            <a:r>
              <a:rPr lang="es-CL" dirty="0" err="1">
                <a:latin typeface="Arial Nova Light" panose="020B0304020202020204" pitchFamily="34" charset="0"/>
              </a:rPr>
              <a:t>alte</a:t>
            </a:r>
            <a:r>
              <a:rPr lang="es-CL" dirty="0">
                <a:latin typeface="Arial Nova Light" panose="020B0304020202020204" pitchFamily="34" charset="0"/>
              </a:rPr>
              <a:t> China. </a:t>
            </a:r>
            <a:r>
              <a:rPr lang="es-CL" dirty="0" err="1">
                <a:latin typeface="Arial Nova Light" panose="020B0304020202020204" pitchFamily="34" charset="0"/>
              </a:rPr>
              <a:t>München</a:t>
            </a:r>
            <a:r>
              <a:rPr lang="es-CL" dirty="0">
                <a:latin typeface="Arial Nova Light" panose="020B0304020202020204" pitchFamily="34" charset="0"/>
              </a:rPr>
              <a:t>, 1995.</a:t>
            </a:r>
          </a:p>
          <a:p>
            <a:r>
              <a:rPr lang="es-CL" dirty="0">
                <a:latin typeface="Arial Nova Light" panose="020B0304020202020204" pitchFamily="34" charset="0"/>
              </a:rPr>
              <a:t>Williams, C.A.S..</a:t>
            </a:r>
            <a:r>
              <a:rPr lang="es-CL" dirty="0" err="1">
                <a:latin typeface="Arial Nova Light" panose="020B0304020202020204" pitchFamily="34" charset="0"/>
              </a:rPr>
              <a:t>Outlines</a:t>
            </a:r>
            <a:r>
              <a:rPr lang="es-CL" dirty="0">
                <a:latin typeface="Arial Nova Light" panose="020B0304020202020204" pitchFamily="34" charset="0"/>
              </a:rPr>
              <a:t> </a:t>
            </a:r>
            <a:r>
              <a:rPr lang="es-CL" dirty="0" err="1">
                <a:latin typeface="Arial Nova Light" panose="020B0304020202020204" pitchFamily="34" charset="0"/>
              </a:rPr>
              <a:t>of</a:t>
            </a:r>
            <a:r>
              <a:rPr lang="es-CL" dirty="0">
                <a:latin typeface="Arial Nova Light" panose="020B0304020202020204" pitchFamily="34" charset="0"/>
              </a:rPr>
              <a:t> </a:t>
            </a:r>
            <a:r>
              <a:rPr lang="es-CL" dirty="0" err="1">
                <a:latin typeface="Arial Nova Light" panose="020B0304020202020204" pitchFamily="34" charset="0"/>
              </a:rPr>
              <a:t>chinese</a:t>
            </a:r>
            <a:r>
              <a:rPr lang="es-CL" dirty="0">
                <a:latin typeface="Arial Nova Light" panose="020B0304020202020204" pitchFamily="34" charset="0"/>
              </a:rPr>
              <a:t> </a:t>
            </a:r>
            <a:r>
              <a:rPr lang="es-CL" dirty="0" err="1">
                <a:latin typeface="Arial Nova Light" panose="020B0304020202020204" pitchFamily="34" charset="0"/>
              </a:rPr>
              <a:t>symbolism</a:t>
            </a:r>
            <a:r>
              <a:rPr lang="es-CL" dirty="0">
                <a:latin typeface="Arial Nova Light" panose="020B0304020202020204" pitchFamily="34" charset="0"/>
              </a:rPr>
              <a:t> and art motives. New York,1976.</a:t>
            </a:r>
          </a:p>
          <a:p>
            <a:endParaRPr lang="es-CL" dirty="0"/>
          </a:p>
        </p:txBody>
      </p:sp>
    </p:spTree>
    <p:extLst>
      <p:ext uri="{BB962C8B-B14F-4D97-AF65-F5344CB8AC3E}">
        <p14:creationId xmlns:p14="http://schemas.microsoft.com/office/powerpoint/2010/main" val="511709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Marcador de contenido 4" descr="Una cortina de fondo&#10;&#10;Descripción generada automáticamente con confianza baja">
            <a:extLst>
              <a:ext uri="{FF2B5EF4-FFF2-40B4-BE49-F238E27FC236}">
                <a16:creationId xmlns:a16="http://schemas.microsoft.com/office/drawing/2014/main" id="{F2F24C33-F2FF-4F3D-8345-E686D35E08F4}"/>
              </a:ext>
            </a:extLst>
          </p:cNvPr>
          <p:cNvPicPr>
            <a:picLocks noChangeAspect="1"/>
          </p:cNvPicPr>
          <p:nvPr/>
        </p:nvPicPr>
        <p:blipFill rotWithShape="1">
          <a:blip r:embed="rId2"/>
          <a:srcRect t="14901" r="2" b="13614"/>
          <a:stretch/>
        </p:blipFill>
        <p:spPr>
          <a:xfrm>
            <a:off x="190846" y="237744"/>
            <a:ext cx="4040033" cy="6382512"/>
          </a:xfrm>
          <a:prstGeom prst="rect">
            <a:avLst/>
          </a:prstGeom>
        </p:spPr>
      </p:pic>
      <p:sp>
        <p:nvSpPr>
          <p:cNvPr id="12" name="Rectangle 11">
            <a:extLst>
              <a:ext uri="{FF2B5EF4-FFF2-40B4-BE49-F238E27FC236}">
                <a16:creationId xmlns:a16="http://schemas.microsoft.com/office/drawing/2014/main" id="{BDFE30F4-8284-432A-B7D0-0FAA2FDA8D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0879" y="237744"/>
            <a:ext cx="7711563"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4109217C-1F79-4A57-860F-59C08D9411A4}"/>
              </a:ext>
            </a:extLst>
          </p:cNvPr>
          <p:cNvSpPr>
            <a:spLocks noGrp="1"/>
          </p:cNvSpPr>
          <p:nvPr>
            <p:ph type="title"/>
          </p:nvPr>
        </p:nvSpPr>
        <p:spPr>
          <a:xfrm>
            <a:off x="4965192" y="642593"/>
            <a:ext cx="6280826" cy="1746504"/>
          </a:xfrm>
        </p:spPr>
        <p:txBody>
          <a:bodyPr>
            <a:normAutofit/>
          </a:bodyPr>
          <a:lstStyle/>
          <a:p>
            <a:endParaRPr lang="es-CL"/>
          </a:p>
        </p:txBody>
      </p:sp>
      <p:sp>
        <p:nvSpPr>
          <p:cNvPr id="9" name="Content Placeholder 8">
            <a:extLst>
              <a:ext uri="{FF2B5EF4-FFF2-40B4-BE49-F238E27FC236}">
                <a16:creationId xmlns:a16="http://schemas.microsoft.com/office/drawing/2014/main" id="{56A145EF-DBCB-4A1C-94D7-1A6F3556FB3B}"/>
              </a:ext>
            </a:extLst>
          </p:cNvPr>
          <p:cNvSpPr>
            <a:spLocks noGrp="1"/>
          </p:cNvSpPr>
          <p:nvPr>
            <p:ph idx="1"/>
          </p:nvPr>
        </p:nvSpPr>
        <p:spPr>
          <a:xfrm>
            <a:off x="4965192" y="2386584"/>
            <a:ext cx="6280826" cy="3648456"/>
          </a:xfrm>
        </p:spPr>
        <p:txBody>
          <a:bodyPr>
            <a:normAutofit/>
          </a:bodyPr>
          <a:lstStyle/>
          <a:p>
            <a:r>
              <a:rPr lang="en-US" sz="2800" dirty="0" err="1">
                <a:latin typeface="Arial Nova Light" panose="020B0304020202020204" pitchFamily="34" charset="0"/>
              </a:rPr>
              <a:t>Parte</a:t>
            </a:r>
            <a:r>
              <a:rPr lang="en-US" sz="2800" dirty="0">
                <a:latin typeface="Arial Nova Light" panose="020B0304020202020204" pitchFamily="34" charset="0"/>
              </a:rPr>
              <a:t> de un </a:t>
            </a:r>
            <a:r>
              <a:rPr lang="en-US" sz="2800" dirty="0" err="1">
                <a:latin typeface="Arial Nova Light" panose="020B0304020202020204" pitchFamily="34" charset="0"/>
              </a:rPr>
              <a:t>manuscrito</a:t>
            </a:r>
            <a:r>
              <a:rPr lang="en-US" sz="2800" dirty="0">
                <a:latin typeface="Arial Nova Light" panose="020B0304020202020204" pitchFamily="34" charset="0"/>
              </a:rPr>
              <a:t> </a:t>
            </a:r>
            <a:r>
              <a:rPr lang="en-US" sz="2800" dirty="0" err="1">
                <a:latin typeface="Arial Nova Light" panose="020B0304020202020204" pitchFamily="34" charset="0"/>
              </a:rPr>
              <a:t>taoísta</a:t>
            </a:r>
            <a:r>
              <a:rPr lang="en-US" sz="2800" dirty="0">
                <a:latin typeface="Arial Nova Light" panose="020B0304020202020204" pitchFamily="34" charset="0"/>
              </a:rPr>
              <a:t>, </a:t>
            </a:r>
            <a:r>
              <a:rPr lang="en-US" sz="2800" dirty="0" err="1">
                <a:latin typeface="Arial Nova Light" panose="020B0304020202020204" pitchFamily="34" charset="0"/>
              </a:rPr>
              <a:t>tinta</a:t>
            </a:r>
            <a:r>
              <a:rPr lang="en-US" sz="2800" dirty="0">
                <a:latin typeface="Arial Nova Light" panose="020B0304020202020204" pitchFamily="34" charset="0"/>
              </a:rPr>
              <a:t> </a:t>
            </a:r>
            <a:r>
              <a:rPr lang="en-US" sz="2800" dirty="0" err="1">
                <a:latin typeface="Arial Nova Light" panose="020B0304020202020204" pitchFamily="34" charset="0"/>
              </a:rPr>
              <a:t>sobre</a:t>
            </a:r>
            <a:r>
              <a:rPr lang="en-US" sz="2800" dirty="0">
                <a:latin typeface="Arial Nova Light" panose="020B0304020202020204" pitchFamily="34" charset="0"/>
              </a:rPr>
              <a:t> </a:t>
            </a:r>
            <a:r>
              <a:rPr lang="en-US" sz="2800" dirty="0" err="1">
                <a:latin typeface="Arial Nova Light" panose="020B0304020202020204" pitchFamily="34" charset="0"/>
              </a:rPr>
              <a:t>seda</a:t>
            </a:r>
            <a:r>
              <a:rPr lang="en-US" sz="2800" dirty="0">
                <a:latin typeface="Arial Nova Light" panose="020B0304020202020204" pitchFamily="34" charset="0"/>
              </a:rPr>
              <a:t>, </a:t>
            </a:r>
            <a:r>
              <a:rPr lang="en-US" sz="2800" dirty="0" err="1">
                <a:latin typeface="Arial Nova Light" panose="020B0304020202020204" pitchFamily="34" charset="0"/>
              </a:rPr>
              <a:t>siglo</a:t>
            </a:r>
            <a:r>
              <a:rPr lang="en-US" sz="2800" dirty="0">
                <a:latin typeface="Arial Nova Light" panose="020B0304020202020204" pitchFamily="34" charset="0"/>
              </a:rPr>
              <a:t> II </a:t>
            </a:r>
            <a:r>
              <a:rPr lang="en-US" sz="2800" dirty="0" err="1">
                <a:latin typeface="Arial Nova Light" panose="020B0304020202020204" pitchFamily="34" charset="0"/>
              </a:rPr>
              <a:t>a.C</a:t>
            </a:r>
            <a:r>
              <a:rPr lang="en-US" sz="2800" dirty="0">
                <a:latin typeface="Arial Nova Light" panose="020B0304020202020204" pitchFamily="34" charset="0"/>
              </a:rPr>
              <a:t>., </a:t>
            </a:r>
            <a:r>
              <a:rPr lang="en-US" sz="2800" dirty="0" err="1">
                <a:latin typeface="Arial Nova Light" panose="020B0304020202020204" pitchFamily="34" charset="0"/>
              </a:rPr>
              <a:t>dinastía</a:t>
            </a:r>
            <a:r>
              <a:rPr lang="en-US" sz="2800" dirty="0">
                <a:latin typeface="Arial Nova Light" panose="020B0304020202020204" pitchFamily="34" charset="0"/>
              </a:rPr>
              <a:t> Han, </a:t>
            </a:r>
            <a:r>
              <a:rPr lang="en-US" sz="2800" dirty="0" err="1">
                <a:latin typeface="Arial Nova Light" panose="020B0304020202020204" pitchFamily="34" charset="0"/>
              </a:rPr>
              <a:t>desenterrado</a:t>
            </a:r>
            <a:r>
              <a:rPr lang="en-US" sz="2800" dirty="0">
                <a:latin typeface="Arial Nova Light" panose="020B0304020202020204" pitchFamily="34" charset="0"/>
              </a:rPr>
              <a:t> de la </a:t>
            </a:r>
            <a:r>
              <a:rPr lang="en-US" sz="2800" dirty="0" err="1">
                <a:latin typeface="Arial Nova Light" panose="020B0304020202020204" pitchFamily="34" charset="0"/>
              </a:rPr>
              <a:t>tercera</a:t>
            </a:r>
            <a:r>
              <a:rPr lang="en-US" sz="2800" dirty="0">
                <a:latin typeface="Arial Nova Light" panose="020B0304020202020204" pitchFamily="34" charset="0"/>
              </a:rPr>
              <a:t> </a:t>
            </a:r>
            <a:r>
              <a:rPr lang="en-US" sz="2800" dirty="0" err="1">
                <a:latin typeface="Arial Nova Light" panose="020B0304020202020204" pitchFamily="34" charset="0"/>
              </a:rPr>
              <a:t>tumba</a:t>
            </a:r>
            <a:r>
              <a:rPr lang="en-US" sz="2800" dirty="0">
                <a:latin typeface="Arial Nova Light" panose="020B0304020202020204" pitchFamily="34" charset="0"/>
              </a:rPr>
              <a:t> de </a:t>
            </a:r>
            <a:r>
              <a:rPr lang="en-US" sz="2800" dirty="0" err="1">
                <a:latin typeface="Arial Nova Light" panose="020B0304020202020204" pitchFamily="34" charset="0"/>
              </a:rPr>
              <a:t>Mawangdui</a:t>
            </a:r>
            <a:r>
              <a:rPr lang="en-US" sz="2800" dirty="0">
                <a:latin typeface="Arial Nova Light" panose="020B0304020202020204" pitchFamily="34" charset="0"/>
              </a:rPr>
              <a:t>, </a:t>
            </a:r>
            <a:r>
              <a:rPr lang="en-US" sz="2800" dirty="0" err="1">
                <a:latin typeface="Arial Nova Light" panose="020B0304020202020204" pitchFamily="34" charset="0"/>
              </a:rPr>
              <a:t>Chansha</a:t>
            </a:r>
            <a:r>
              <a:rPr lang="en-US" sz="2800" dirty="0">
                <a:latin typeface="Arial Nova Light" panose="020B0304020202020204" pitchFamily="34" charset="0"/>
              </a:rPr>
              <a:t>, provincial de Hunan, China. (Museo de la provincial de Hunan</a:t>
            </a:r>
            <a:r>
              <a:rPr lang="en-US" dirty="0">
                <a:latin typeface="Arial Nova Light" panose="020B0304020202020204" pitchFamily="34" charset="0"/>
              </a:rPr>
              <a:t>)</a:t>
            </a:r>
          </a:p>
        </p:txBody>
      </p:sp>
      <p:sp>
        <p:nvSpPr>
          <p:cNvPr id="14" name="Rectangle 13">
            <a:extLst>
              <a:ext uri="{FF2B5EF4-FFF2-40B4-BE49-F238E27FC236}">
                <a16:creationId xmlns:a16="http://schemas.microsoft.com/office/drawing/2014/main" id="{D5E3F933-FC69-4374-A35F-CF40365370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9494" y="374904"/>
            <a:ext cx="7440649"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855613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BC431A-A19C-4E04-8C05-D57565323F85}"/>
              </a:ext>
            </a:extLst>
          </p:cNvPr>
          <p:cNvSpPr>
            <a:spLocks noGrp="1"/>
          </p:cNvSpPr>
          <p:nvPr>
            <p:ph type="title"/>
          </p:nvPr>
        </p:nvSpPr>
        <p:spPr>
          <a:xfrm>
            <a:off x="1066800" y="642594"/>
            <a:ext cx="10058400" cy="1371600"/>
          </a:xfrm>
        </p:spPr>
        <p:txBody>
          <a:bodyPr>
            <a:normAutofit/>
          </a:bodyPr>
          <a:lstStyle/>
          <a:p>
            <a:r>
              <a:rPr lang="es-CL" dirty="0"/>
              <a:t> </a:t>
            </a:r>
          </a:p>
        </p:txBody>
      </p:sp>
      <p:sp>
        <p:nvSpPr>
          <p:cNvPr id="3" name="Marcador de contenido 2">
            <a:extLst>
              <a:ext uri="{FF2B5EF4-FFF2-40B4-BE49-F238E27FC236}">
                <a16:creationId xmlns:a16="http://schemas.microsoft.com/office/drawing/2014/main" id="{3B77DF13-69E5-4755-A097-4610C1E14FA2}"/>
              </a:ext>
            </a:extLst>
          </p:cNvPr>
          <p:cNvSpPr>
            <a:spLocks noGrp="1"/>
          </p:cNvSpPr>
          <p:nvPr>
            <p:ph idx="1"/>
          </p:nvPr>
        </p:nvSpPr>
        <p:spPr>
          <a:xfrm>
            <a:off x="1066800" y="2103120"/>
            <a:ext cx="7739575" cy="4112286"/>
          </a:xfrm>
        </p:spPr>
        <p:txBody>
          <a:bodyPr>
            <a:normAutofit lnSpcReduction="10000"/>
          </a:bodyPr>
          <a:lstStyle/>
          <a:p>
            <a:r>
              <a:rPr lang="es-MX" sz="2000" dirty="0">
                <a:latin typeface="Arial Nova Light" panose="020B0304020202020204" pitchFamily="34" charset="0"/>
              </a:rPr>
              <a:t>El </a:t>
            </a:r>
            <a:r>
              <a:rPr lang="es-MX" sz="2000" i="1" dirty="0" err="1">
                <a:latin typeface="Arial Nova Light" panose="020B0304020202020204" pitchFamily="34" charset="0"/>
              </a:rPr>
              <a:t>daoísmo</a:t>
            </a:r>
            <a:r>
              <a:rPr lang="es-MX" sz="2000" dirty="0">
                <a:latin typeface="Arial Nova Light" panose="020B0304020202020204" pitchFamily="34" charset="0"/>
              </a:rPr>
              <a:t> (</a:t>
            </a:r>
            <a:r>
              <a:rPr lang="es-MX" sz="2000" dirty="0" err="1">
                <a:latin typeface="Arial Nova Light" panose="020B0304020202020204" pitchFamily="34" charset="0"/>
              </a:rPr>
              <a:t>道教</a:t>
            </a:r>
            <a:r>
              <a:rPr lang="es-MX" sz="2000" dirty="0">
                <a:latin typeface="Arial Nova Light" panose="020B0304020202020204" pitchFamily="34" charset="0"/>
              </a:rPr>
              <a:t>); (literalmente 'enseñanza del camino') es una tradición filosófica de origen chino la cual enfatiza vivir en armonía con el </a:t>
            </a:r>
            <a:r>
              <a:rPr lang="es-MX" sz="2000" i="1" dirty="0" err="1">
                <a:latin typeface="Arial Nova Light" panose="020B0304020202020204" pitchFamily="34" charset="0"/>
              </a:rPr>
              <a:t>dao</a:t>
            </a:r>
            <a:r>
              <a:rPr lang="es-MX" sz="2000" dirty="0">
                <a:latin typeface="Arial Nova Light" panose="020B0304020202020204" pitchFamily="34" charset="0"/>
              </a:rPr>
              <a:t> (道 - </a:t>
            </a:r>
            <a:r>
              <a:rPr lang="es-MX" sz="2000" i="1" dirty="0" err="1">
                <a:latin typeface="Arial Nova Light" panose="020B0304020202020204" pitchFamily="34" charset="0"/>
              </a:rPr>
              <a:t>dào</a:t>
            </a:r>
            <a:r>
              <a:rPr lang="es-MX" sz="2000" dirty="0">
                <a:latin typeface="Arial Nova Light" panose="020B0304020202020204" pitchFamily="34" charset="0"/>
              </a:rPr>
              <a:t>; literalmente: 'el camino’). La palabra china 道 </a:t>
            </a:r>
            <a:r>
              <a:rPr lang="es-MX" sz="2000" i="1" dirty="0" err="1">
                <a:latin typeface="Arial Nova Light" panose="020B0304020202020204" pitchFamily="34" charset="0"/>
              </a:rPr>
              <a:t>dao</a:t>
            </a:r>
            <a:r>
              <a:rPr lang="es-MX" sz="2000" dirty="0">
                <a:latin typeface="Arial Nova Light" panose="020B0304020202020204" pitchFamily="34" charset="0"/>
              </a:rPr>
              <a:t>, se suele traducir por 'vía' o 'camino', aunque tiene innumerables matices en la filosofía y las religiones populares chinas. </a:t>
            </a:r>
          </a:p>
          <a:p>
            <a:r>
              <a:rPr lang="es-MX" sz="2000" dirty="0">
                <a:latin typeface="Arial Nova Light" panose="020B0304020202020204" pitchFamily="34" charset="0"/>
              </a:rPr>
              <a:t>El </a:t>
            </a:r>
            <a:r>
              <a:rPr lang="es-MX" sz="2000" i="1" dirty="0" err="1">
                <a:latin typeface="Arial Nova Light" panose="020B0304020202020204" pitchFamily="34" charset="0"/>
              </a:rPr>
              <a:t>dao</a:t>
            </a:r>
            <a:r>
              <a:rPr lang="es-MX" sz="2000" dirty="0">
                <a:latin typeface="Arial Nova Light" panose="020B0304020202020204" pitchFamily="34" charset="0"/>
              </a:rPr>
              <a:t> es una idea fundamental en la mayoría de las escuelas que forman parte de la filosofía china; sin embargo, para el taoísmo es referido como el principio de unidad absoluta, y al mismo tiempo mutable, que conforma la realidad suprema y el principio cosmogónico y ontológico de todas las cosas.</a:t>
            </a:r>
            <a:r>
              <a:rPr lang="es-MX" sz="2000" baseline="30000" dirty="0">
                <a:latin typeface="Arial Nova Light" panose="020B0304020202020204" pitchFamily="34" charset="0"/>
              </a:rPr>
              <a:t> </a:t>
            </a:r>
            <a:r>
              <a:rPr lang="es-MX" sz="2000" dirty="0">
                <a:latin typeface="Arial Nova Light" panose="020B0304020202020204" pitchFamily="34" charset="0"/>
              </a:rPr>
              <a:t>Así, para los taoístas el </a:t>
            </a:r>
            <a:r>
              <a:rPr lang="es-MX" sz="2000" i="1" dirty="0" err="1">
                <a:latin typeface="Arial Nova Light" panose="020B0304020202020204" pitchFamily="34" charset="0"/>
              </a:rPr>
              <a:t>dao</a:t>
            </a:r>
            <a:r>
              <a:rPr lang="es-MX" sz="2000" dirty="0">
                <a:latin typeface="Arial Nova Light" panose="020B0304020202020204" pitchFamily="34" charset="0"/>
              </a:rPr>
              <a:t> constituye la fuente, el patrón y la sustancia de todo lo existente.</a:t>
            </a:r>
            <a:endParaRPr lang="es-CL" sz="2000" dirty="0">
              <a:latin typeface="Arial Nova Light" panose="020B0304020202020204" pitchFamily="34" charset="0"/>
            </a:endParaRPr>
          </a:p>
        </p:txBody>
      </p:sp>
      <p:pic>
        <p:nvPicPr>
          <p:cNvPr id="9" name="Imagen 8" descr="Icono&#10;&#10;Descripción generada automáticamente">
            <a:extLst>
              <a:ext uri="{FF2B5EF4-FFF2-40B4-BE49-F238E27FC236}">
                <a16:creationId xmlns:a16="http://schemas.microsoft.com/office/drawing/2014/main" id="{3731A71B-B461-43C5-ABA3-2D99E7E67109}"/>
              </a:ext>
            </a:extLst>
          </p:cNvPr>
          <p:cNvPicPr>
            <a:picLocks noChangeAspect="1"/>
          </p:cNvPicPr>
          <p:nvPr/>
        </p:nvPicPr>
        <p:blipFill>
          <a:blip r:embed="rId2"/>
          <a:stretch>
            <a:fillRect/>
          </a:stretch>
        </p:blipFill>
        <p:spPr>
          <a:xfrm>
            <a:off x="8906836" y="2590468"/>
            <a:ext cx="2361386" cy="2543857"/>
          </a:xfrm>
          <a:prstGeom prst="rect">
            <a:avLst/>
          </a:prstGeom>
        </p:spPr>
      </p:pic>
    </p:spTree>
    <p:extLst>
      <p:ext uri="{BB962C8B-B14F-4D97-AF65-F5344CB8AC3E}">
        <p14:creationId xmlns:p14="http://schemas.microsoft.com/office/powerpoint/2010/main" val="127782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53DCCC-BCCD-4176-BD35-7A04CB095672}"/>
              </a:ext>
            </a:extLst>
          </p:cNvPr>
          <p:cNvSpPr>
            <a:spLocks noGrp="1"/>
          </p:cNvSpPr>
          <p:nvPr>
            <p:ph type="title"/>
          </p:nvPr>
        </p:nvSpPr>
        <p:spPr/>
        <p:txBody>
          <a:bodyPr>
            <a:normAutofit fontScale="90000"/>
          </a:bodyPr>
          <a:lstStyle/>
          <a:p>
            <a:pPr algn="ctr"/>
            <a:br>
              <a:rPr lang="es-CL" dirty="0"/>
            </a:br>
            <a:r>
              <a:rPr lang="es-CL" dirty="0">
                <a:latin typeface="Arial Nova Light" panose="020B0304020202020204" pitchFamily="34" charset="0"/>
              </a:rPr>
              <a:t>El </a:t>
            </a:r>
            <a:r>
              <a:rPr lang="es-CL" i="1" dirty="0" err="1">
                <a:latin typeface="Arial Nova Light" panose="020B0304020202020204" pitchFamily="34" charset="0"/>
              </a:rPr>
              <a:t>Daodejing</a:t>
            </a:r>
            <a:r>
              <a:rPr lang="es-CL" dirty="0">
                <a:latin typeface="Arial Nova Light" panose="020B0304020202020204" pitchFamily="34" charset="0"/>
              </a:rPr>
              <a:t> </a:t>
            </a:r>
            <a:r>
              <a:rPr lang="ja-JP" altLang="es-CL" dirty="0">
                <a:latin typeface="Arial Nova Light" panose="020B0304020202020204" pitchFamily="34" charset="0"/>
              </a:rPr>
              <a:t>道德經</a:t>
            </a:r>
            <a:br>
              <a:rPr lang="es-CL" altLang="ja-JP" dirty="0">
                <a:latin typeface="Arial Nova Light" panose="020B0304020202020204" pitchFamily="34" charset="0"/>
              </a:rPr>
            </a:br>
            <a:r>
              <a:rPr lang="es-CL" altLang="ja-JP" sz="3600" dirty="0">
                <a:latin typeface="Arial Nova Light" panose="020B0304020202020204" pitchFamily="34" charset="0"/>
              </a:rPr>
              <a:t>Autor: </a:t>
            </a:r>
            <a:r>
              <a:rPr lang="es-CL" altLang="ja-JP" sz="3600" i="1" dirty="0" err="1">
                <a:latin typeface="Arial Nova Light" panose="020B0304020202020204" pitchFamily="34" charset="0"/>
              </a:rPr>
              <a:t>Laozi</a:t>
            </a:r>
            <a:r>
              <a:rPr lang="es-CL" altLang="ja-JP" sz="3600" dirty="0">
                <a:latin typeface="Arial Nova Light" panose="020B0304020202020204" pitchFamily="34" charset="0"/>
              </a:rPr>
              <a:t> </a:t>
            </a:r>
            <a:r>
              <a:rPr lang="ja-JP" altLang="es-CL" sz="3600" dirty="0">
                <a:latin typeface="Arial Nova Light" panose="020B0304020202020204" pitchFamily="34" charset="0"/>
              </a:rPr>
              <a:t>老子</a:t>
            </a:r>
            <a:br>
              <a:rPr lang="ja-JP" altLang="es-CL" b="1" dirty="0">
                <a:latin typeface="Arial Nova Light" panose="020B0304020202020204" pitchFamily="34" charset="0"/>
              </a:rPr>
            </a:br>
            <a:r>
              <a:rPr lang="es-CL" dirty="0"/>
              <a:t> </a:t>
            </a:r>
          </a:p>
        </p:txBody>
      </p:sp>
      <p:sp>
        <p:nvSpPr>
          <p:cNvPr id="3" name="Marcador de contenido 2">
            <a:extLst>
              <a:ext uri="{FF2B5EF4-FFF2-40B4-BE49-F238E27FC236}">
                <a16:creationId xmlns:a16="http://schemas.microsoft.com/office/drawing/2014/main" id="{F5706A8C-A151-4789-BD10-D9BD27A8CCC0}"/>
              </a:ext>
            </a:extLst>
          </p:cNvPr>
          <p:cNvSpPr>
            <a:spLocks noGrp="1"/>
          </p:cNvSpPr>
          <p:nvPr>
            <p:ph idx="1"/>
          </p:nvPr>
        </p:nvSpPr>
        <p:spPr/>
        <p:txBody>
          <a:bodyPr>
            <a:normAutofit/>
          </a:bodyPr>
          <a:lstStyle/>
          <a:p>
            <a:pPr algn="ctr"/>
            <a:r>
              <a:rPr lang="ja-JP" altLang="es-CL" sz="2400" dirty="0"/>
              <a:t>人法地，地法天，天法道，道法自然。</a:t>
            </a:r>
            <a:r>
              <a:rPr lang="es-CL" altLang="ja-JP" sz="2400" dirty="0">
                <a:latin typeface="Arial Nova Light" panose="020B0304020202020204" pitchFamily="34" charset="0"/>
              </a:rPr>
              <a:t>(</a:t>
            </a:r>
            <a:r>
              <a:rPr lang="es-CL" altLang="ja-JP" sz="2400" i="1" dirty="0" err="1">
                <a:latin typeface="Arial Nova Light" panose="020B0304020202020204" pitchFamily="34" charset="0"/>
              </a:rPr>
              <a:t>Daodejing</a:t>
            </a:r>
            <a:r>
              <a:rPr lang="es-CL" altLang="ja-JP" sz="2400" dirty="0">
                <a:latin typeface="Arial Nova Light" panose="020B0304020202020204" pitchFamily="34" charset="0"/>
              </a:rPr>
              <a:t>, capitulo 25)</a:t>
            </a:r>
          </a:p>
          <a:p>
            <a:pPr algn="ctr"/>
            <a:r>
              <a:rPr lang="es-CL" sz="2400" dirty="0">
                <a:latin typeface="Arial Nova Light" panose="020B0304020202020204" pitchFamily="34" charset="0"/>
              </a:rPr>
              <a:t>Traducción:</a:t>
            </a:r>
          </a:p>
          <a:p>
            <a:pPr algn="ctr"/>
            <a:endParaRPr lang="es-CL" sz="2400" dirty="0"/>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El hombre se alinea con la tierra. La tierra está alineada con el cielo.</a:t>
            </a:r>
            <a:endParaRPr lang="es-CL" sz="2400" dirty="0">
              <a:effectLst/>
              <a:latin typeface="Arial Nova Light" panose="020B0304020202020204" pitchFamily="34" charset="0"/>
              <a:ea typeface="Calibri" panose="020F0502020204030204" pitchFamily="34" charset="0"/>
              <a:cs typeface="Times New Roman" panose="02020603050405020304" pitchFamily="18" charset="0"/>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El cielo se basa en el significado (</a:t>
            </a:r>
            <a:r>
              <a:rPr lang="es-ES" sz="2400" i="1" dirty="0" err="1">
                <a:effectLst/>
                <a:latin typeface="Arial Nova Light" panose="020B0304020202020204" pitchFamily="34" charset="0"/>
                <a:ea typeface="Times New Roman" panose="02020603050405020304" pitchFamily="18" charset="0"/>
                <a:cs typeface="Times New Roman" panose="02020603050405020304" pitchFamily="18" charset="0"/>
              </a:rPr>
              <a:t>dao</a:t>
            </a: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a:t>
            </a:r>
            <a:endParaRPr lang="es-CL" sz="2400" dirty="0">
              <a:effectLst/>
              <a:latin typeface="Arial Nova Light" panose="020B0304020202020204" pitchFamily="34" charset="0"/>
              <a:ea typeface="Calibri" panose="020F0502020204030204" pitchFamily="34" charset="0"/>
              <a:cs typeface="Times New Roman" panose="02020603050405020304" pitchFamily="18" charset="0"/>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El sentido(</a:t>
            </a:r>
            <a:r>
              <a:rPr lang="es-ES" sz="2400" i="1" dirty="0" err="1">
                <a:effectLst/>
                <a:latin typeface="Arial Nova Light" panose="020B0304020202020204" pitchFamily="34" charset="0"/>
                <a:ea typeface="Times New Roman" panose="02020603050405020304" pitchFamily="18" charset="0"/>
                <a:cs typeface="Times New Roman" panose="02020603050405020304" pitchFamily="18" charset="0"/>
              </a:rPr>
              <a:t>dao</a:t>
            </a:r>
            <a:r>
              <a:rPr lang="es-ES" sz="2400" dirty="0">
                <a:effectLst/>
                <a:latin typeface="Arial Nova Light" panose="020B0304020202020204" pitchFamily="34" charset="0"/>
                <a:ea typeface="Times New Roman" panose="02020603050405020304" pitchFamily="18" charset="0"/>
                <a:cs typeface="Times New Roman" panose="02020603050405020304" pitchFamily="18" charset="0"/>
              </a:rPr>
              <a:t>) se basa en sí mismo.</a:t>
            </a:r>
            <a:endParaRPr lang="es-CL" sz="2400" dirty="0">
              <a:effectLst/>
              <a:latin typeface="Arial Nova Light" panose="020B030402020202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CL" sz="1800" dirty="0">
              <a:effectLst/>
              <a:latin typeface="Arial Nova Light" panose="020B0304020202020204" pitchFamily="34" charset="0"/>
              <a:ea typeface="Calibri" panose="020F0502020204030204" pitchFamily="34" charset="0"/>
              <a:cs typeface="Times New Roman" panose="02020603050405020304" pitchFamily="18" charset="0"/>
            </a:endParaRPr>
          </a:p>
          <a:p>
            <a:pPr marL="0" indent="0" algn="ctr">
              <a:buNone/>
            </a:pPr>
            <a:endParaRPr lang="es-CL" sz="2400" dirty="0"/>
          </a:p>
        </p:txBody>
      </p:sp>
      <p:pic>
        <p:nvPicPr>
          <p:cNvPr id="7" name="Imagen 6" descr="Forma&#10;&#10;Descripción generada automáticamente con confianza baja">
            <a:extLst>
              <a:ext uri="{FF2B5EF4-FFF2-40B4-BE49-F238E27FC236}">
                <a16:creationId xmlns:a16="http://schemas.microsoft.com/office/drawing/2014/main" id="{96EEFADA-23B1-490B-BD77-83FE607249BA}"/>
              </a:ext>
            </a:extLst>
          </p:cNvPr>
          <p:cNvPicPr>
            <a:picLocks noChangeAspect="1"/>
          </p:cNvPicPr>
          <p:nvPr/>
        </p:nvPicPr>
        <p:blipFill>
          <a:blip r:embed="rId2"/>
          <a:stretch>
            <a:fillRect/>
          </a:stretch>
        </p:blipFill>
        <p:spPr>
          <a:xfrm>
            <a:off x="7855048" y="3740614"/>
            <a:ext cx="2794195" cy="2660836"/>
          </a:xfrm>
          <a:prstGeom prst="rect">
            <a:avLst/>
          </a:prstGeom>
        </p:spPr>
      </p:pic>
    </p:spTree>
    <p:extLst>
      <p:ext uri="{BB962C8B-B14F-4D97-AF65-F5344CB8AC3E}">
        <p14:creationId xmlns:p14="http://schemas.microsoft.com/office/powerpoint/2010/main" val="1272494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4BC6FC45-D4D9-4025-91DA-272D318D37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3FE07D14-501D-434A-B0DF-12871B28818C}"/>
              </a:ext>
            </a:extLst>
          </p:cNvPr>
          <p:cNvSpPr>
            <a:spLocks noGrp="1"/>
          </p:cNvSpPr>
          <p:nvPr>
            <p:ph type="title"/>
          </p:nvPr>
        </p:nvSpPr>
        <p:spPr>
          <a:xfrm>
            <a:off x="868680" y="642593"/>
            <a:ext cx="6281928" cy="1744183"/>
          </a:xfrm>
        </p:spPr>
        <p:txBody>
          <a:bodyPr>
            <a:normAutofit/>
          </a:bodyPr>
          <a:lstStyle/>
          <a:p>
            <a:endParaRPr lang="es-CL"/>
          </a:p>
        </p:txBody>
      </p:sp>
      <p:sp>
        <p:nvSpPr>
          <p:cNvPr id="3" name="Marcador de contenido 2">
            <a:extLst>
              <a:ext uri="{FF2B5EF4-FFF2-40B4-BE49-F238E27FC236}">
                <a16:creationId xmlns:a16="http://schemas.microsoft.com/office/drawing/2014/main" id="{551E8AAD-3707-414A-96E6-FC1E5D9EEBC1}"/>
              </a:ext>
            </a:extLst>
          </p:cNvPr>
          <p:cNvSpPr>
            <a:spLocks noGrp="1"/>
          </p:cNvSpPr>
          <p:nvPr>
            <p:ph idx="1"/>
          </p:nvPr>
        </p:nvSpPr>
        <p:spPr>
          <a:xfrm>
            <a:off x="868680" y="2386584"/>
            <a:ext cx="6281928" cy="3648456"/>
          </a:xfrm>
        </p:spPr>
        <p:txBody>
          <a:bodyPr>
            <a:normAutofit lnSpcReduction="10000"/>
          </a:bodyPr>
          <a:lstStyle/>
          <a:p>
            <a:pPr>
              <a:lnSpc>
                <a:spcPct val="90000"/>
              </a:lnSpc>
            </a:pPr>
            <a:r>
              <a:rPr lang="es-CL" sz="1700" i="1" dirty="0" err="1">
                <a:latin typeface="Arial Nova Light" panose="020B0304020202020204" pitchFamily="34" charset="0"/>
              </a:rPr>
              <a:t>Laozi</a:t>
            </a:r>
            <a:r>
              <a:rPr lang="es-CL" sz="1700" dirty="0">
                <a:latin typeface="Arial Nova Light" panose="020B0304020202020204" pitchFamily="34" charset="0"/>
              </a:rPr>
              <a:t> (</a:t>
            </a:r>
            <a:r>
              <a:rPr lang="es-MX" sz="1700" dirty="0">
                <a:latin typeface="Arial Nova Light" panose="020B0304020202020204" pitchFamily="34" charset="0"/>
              </a:rPr>
              <a:t>viejo maestro), es una personalidad china cuya existencia histórica se debate. Se le considera uno de los filósofos más relevantes de la civilización china.</a:t>
            </a:r>
          </a:p>
          <a:p>
            <a:pPr>
              <a:lnSpc>
                <a:spcPct val="90000"/>
              </a:lnSpc>
            </a:pPr>
            <a:r>
              <a:rPr lang="es-MX" sz="1700" dirty="0">
                <a:latin typeface="Arial Nova Light" panose="020B0304020202020204" pitchFamily="34" charset="0"/>
              </a:rPr>
              <a:t>La tradición china establece que vivió en el siglo VI a. C., pero muchos eruditos modernos argumentan que puede haber vivido aproximadamente en el siglo IV a. C., contemporáneo con Confucio.</a:t>
            </a:r>
          </a:p>
          <a:p>
            <a:pPr>
              <a:lnSpc>
                <a:spcPct val="90000"/>
              </a:lnSpc>
            </a:pPr>
            <a:r>
              <a:rPr lang="es-MX" sz="1700" dirty="0">
                <a:latin typeface="Arial Nova Light" panose="020B0304020202020204" pitchFamily="34" charset="0"/>
              </a:rPr>
              <a:t>Las fuentes que más tempranamente lo mencionan, lo hacen a través de anécdotas y leyendas, entre ellas, una historia sobre él en la obra de Zhuangzi.</a:t>
            </a:r>
          </a:p>
          <a:p>
            <a:pPr>
              <a:lnSpc>
                <a:spcPct val="90000"/>
              </a:lnSpc>
            </a:pPr>
            <a:r>
              <a:rPr lang="es-MX" sz="1700" dirty="0">
                <a:latin typeface="Arial Nova Light" panose="020B0304020202020204" pitchFamily="34" charset="0"/>
              </a:rPr>
              <a:t>La primera fuente histórica o biográfica se encuentra en las </a:t>
            </a:r>
            <a:r>
              <a:rPr lang="es-MX" sz="1700" i="1" dirty="0">
                <a:latin typeface="Arial Nova Light" panose="020B0304020202020204" pitchFamily="34" charset="0"/>
              </a:rPr>
              <a:t>Memorias históricas</a:t>
            </a:r>
            <a:r>
              <a:rPr lang="es-MX" sz="1700" dirty="0">
                <a:latin typeface="Arial Nova Light" panose="020B0304020202020204" pitchFamily="34" charset="0"/>
              </a:rPr>
              <a:t> de </a:t>
            </a:r>
            <a:r>
              <a:rPr lang="es-MX" sz="1700" i="1" dirty="0">
                <a:latin typeface="Arial Nova Light" panose="020B0304020202020204" pitchFamily="34" charset="0"/>
              </a:rPr>
              <a:t>Sima </a:t>
            </a:r>
            <a:r>
              <a:rPr lang="es-MX" sz="1700" i="1" dirty="0" err="1">
                <a:latin typeface="Arial Nova Light" panose="020B0304020202020204" pitchFamily="34" charset="0"/>
              </a:rPr>
              <a:t>Qian</a:t>
            </a:r>
            <a:r>
              <a:rPr lang="es-MX" sz="1700" i="1" dirty="0">
                <a:latin typeface="Arial Nova Light" panose="020B0304020202020204" pitchFamily="34" charset="0"/>
              </a:rPr>
              <a:t> </a:t>
            </a:r>
            <a:r>
              <a:rPr lang="es-MX" sz="1700" dirty="0">
                <a:latin typeface="Arial Nova Light" panose="020B0304020202020204" pitchFamily="34" charset="0"/>
              </a:rPr>
              <a:t>del siglo I a. C.; sin embargo, él mismo escribe que sus fuentes y materiales serían muy inseguros y que ha encontrado afirmaciones muy contradictorias sobre </a:t>
            </a:r>
            <a:r>
              <a:rPr lang="es-MX" sz="1700" i="1" dirty="0" err="1">
                <a:latin typeface="Arial Nova Light" panose="020B0304020202020204" pitchFamily="34" charset="0"/>
              </a:rPr>
              <a:t>Laozi</a:t>
            </a:r>
            <a:r>
              <a:rPr lang="es-MX" sz="1700" dirty="0">
                <a:latin typeface="Arial Nova Light" panose="020B0304020202020204" pitchFamily="34" charset="0"/>
              </a:rPr>
              <a:t>. </a:t>
            </a:r>
            <a:endParaRPr lang="es-CL" sz="1700" dirty="0">
              <a:latin typeface="Arial Nova Light" panose="020B0304020202020204" pitchFamily="34" charset="0"/>
            </a:endParaRPr>
          </a:p>
        </p:txBody>
      </p:sp>
      <p:sp>
        <p:nvSpPr>
          <p:cNvPr id="16" name="Rectangle 11">
            <a:extLst>
              <a:ext uri="{FF2B5EF4-FFF2-40B4-BE49-F238E27FC236}">
                <a16:creationId xmlns:a16="http://schemas.microsoft.com/office/drawing/2014/main" id="{EA284212-C175-4C82-B112-A5208F70C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3809" y="393365"/>
            <a:ext cx="7328969" cy="6059273"/>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19EC706-8928-4DFD-8084-35D599EB4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7370" y="0"/>
            <a:ext cx="435463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Imagen que contiene Diagrama&#10;&#10;Descripción generada automáticamente">
            <a:extLst>
              <a:ext uri="{FF2B5EF4-FFF2-40B4-BE49-F238E27FC236}">
                <a16:creationId xmlns:a16="http://schemas.microsoft.com/office/drawing/2014/main" id="{7D711FE3-E8F7-4F98-BF02-1524D9B259B0}"/>
              </a:ext>
            </a:extLst>
          </p:cNvPr>
          <p:cNvPicPr>
            <a:picLocks noChangeAspect="1"/>
          </p:cNvPicPr>
          <p:nvPr/>
        </p:nvPicPr>
        <p:blipFill>
          <a:blip r:embed="rId2"/>
          <a:stretch>
            <a:fillRect/>
          </a:stretch>
        </p:blipFill>
        <p:spPr>
          <a:xfrm>
            <a:off x="8589080" y="882398"/>
            <a:ext cx="2776444" cy="5094394"/>
          </a:xfrm>
          <a:prstGeom prst="rect">
            <a:avLst/>
          </a:prstGeom>
        </p:spPr>
      </p:pic>
    </p:spTree>
    <p:extLst>
      <p:ext uri="{BB962C8B-B14F-4D97-AF65-F5344CB8AC3E}">
        <p14:creationId xmlns:p14="http://schemas.microsoft.com/office/powerpoint/2010/main" val="388697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193B27-9942-4534-9DAD-8D6A0532DC71}"/>
              </a:ext>
            </a:extLst>
          </p:cNvPr>
          <p:cNvSpPr>
            <a:spLocks noGrp="1"/>
          </p:cNvSpPr>
          <p:nvPr>
            <p:ph type="title"/>
          </p:nvPr>
        </p:nvSpPr>
        <p:spPr>
          <a:xfrm>
            <a:off x="1066800" y="642594"/>
            <a:ext cx="10058400" cy="1371600"/>
          </a:xfrm>
        </p:spPr>
        <p:txBody>
          <a:bodyPr>
            <a:normAutofit/>
          </a:bodyPr>
          <a:lstStyle/>
          <a:p>
            <a:endParaRPr lang="es-CL"/>
          </a:p>
        </p:txBody>
      </p:sp>
      <p:sp>
        <p:nvSpPr>
          <p:cNvPr id="3" name="Marcador de contenido 2">
            <a:extLst>
              <a:ext uri="{FF2B5EF4-FFF2-40B4-BE49-F238E27FC236}">
                <a16:creationId xmlns:a16="http://schemas.microsoft.com/office/drawing/2014/main" id="{66692B3E-654D-4801-8C33-883BCAEB4D26}"/>
              </a:ext>
            </a:extLst>
          </p:cNvPr>
          <p:cNvSpPr>
            <a:spLocks noGrp="1"/>
          </p:cNvSpPr>
          <p:nvPr>
            <p:ph idx="1"/>
          </p:nvPr>
        </p:nvSpPr>
        <p:spPr>
          <a:xfrm>
            <a:off x="1066800" y="2103120"/>
            <a:ext cx="6485467" cy="3931920"/>
          </a:xfrm>
        </p:spPr>
        <p:txBody>
          <a:bodyPr>
            <a:normAutofit/>
          </a:bodyPr>
          <a:lstStyle/>
          <a:p>
            <a:r>
              <a:rPr lang="es-MX" dirty="0">
                <a:latin typeface="Arial Nova Light" panose="020B0304020202020204" pitchFamily="34" charset="0"/>
              </a:rPr>
              <a:t>Algunas de las controversias modernas sobre su vida incluyen: </a:t>
            </a:r>
          </a:p>
          <a:p>
            <a:pPr>
              <a:buFont typeface="Arial" panose="020B0604020202020204" pitchFamily="34" charset="0"/>
              <a:buChar char="•"/>
            </a:pPr>
            <a:r>
              <a:rPr lang="es-CL" dirty="0">
                <a:latin typeface="Arial Nova Light" panose="020B0304020202020204" pitchFamily="34" charset="0"/>
              </a:rPr>
              <a:t>La discusión con Confucio, que pudo haber sido inventada por los taoístas para hacer que su escuela filosófica apareciese como superior al confucianismo.</a:t>
            </a:r>
          </a:p>
          <a:p>
            <a:pPr>
              <a:buFont typeface="Arial" panose="020B0604020202020204" pitchFamily="34" charset="0"/>
              <a:buChar char="•"/>
            </a:pPr>
            <a:r>
              <a:rPr lang="es-CL" dirty="0">
                <a:latin typeface="Arial Nova Light" panose="020B0304020202020204" pitchFamily="34" charset="0"/>
              </a:rPr>
              <a:t>El autor real del </a:t>
            </a:r>
            <a:r>
              <a:rPr lang="es-CL" i="1" dirty="0" err="1">
                <a:latin typeface="Arial Nova Light" panose="020B0304020202020204" pitchFamily="34" charset="0"/>
              </a:rPr>
              <a:t>Daodejing</a:t>
            </a:r>
            <a:r>
              <a:rPr lang="es-CL" dirty="0">
                <a:latin typeface="Arial Nova Light" panose="020B0304020202020204" pitchFamily="34" charset="0"/>
              </a:rPr>
              <a:t> podría haber creado un personaje ficticio para que el origen del texto pareciese más misterioso, haciéndolo entonces más fácil de popularizar.</a:t>
            </a:r>
          </a:p>
          <a:p>
            <a:pPr>
              <a:buFont typeface="Arial" panose="020B0604020202020204" pitchFamily="34" charset="0"/>
              <a:buChar char="•"/>
            </a:pPr>
            <a:r>
              <a:rPr lang="es-CL" dirty="0">
                <a:latin typeface="Arial Nova Light" panose="020B0304020202020204" pitchFamily="34" charset="0"/>
              </a:rPr>
              <a:t>Se ha discutido que </a:t>
            </a:r>
            <a:r>
              <a:rPr lang="es-CL" i="1" dirty="0" err="1">
                <a:latin typeface="Arial Nova Light" panose="020B0304020202020204" pitchFamily="34" charset="0"/>
              </a:rPr>
              <a:t>Laozi</a:t>
            </a:r>
            <a:r>
              <a:rPr lang="es-CL" dirty="0">
                <a:latin typeface="Arial Nova Light" panose="020B0304020202020204" pitchFamily="34" charset="0"/>
              </a:rPr>
              <a:t> podría ser un seudónimo de Dan, Prefecto de los Grandes Escribas (</a:t>
            </a:r>
            <a:r>
              <a:rPr lang="es-CL" i="1" dirty="0" err="1">
                <a:latin typeface="Arial Nova Light" panose="020B0304020202020204" pitchFamily="34" charset="0"/>
              </a:rPr>
              <a:t>Tài</a:t>
            </a:r>
            <a:r>
              <a:rPr lang="es-CL" i="1" dirty="0">
                <a:latin typeface="Arial Nova Light" panose="020B0304020202020204" pitchFamily="34" charset="0"/>
              </a:rPr>
              <a:t> </a:t>
            </a:r>
            <a:r>
              <a:rPr lang="es-CL" i="1" dirty="0" err="1">
                <a:latin typeface="Arial Nova Light" panose="020B0304020202020204" pitchFamily="34" charset="0"/>
              </a:rPr>
              <a:t>Shǐ</a:t>
            </a:r>
            <a:r>
              <a:rPr lang="es-CL" i="1" dirty="0">
                <a:latin typeface="Arial Nova Light" panose="020B0304020202020204" pitchFamily="34" charset="0"/>
              </a:rPr>
              <a:t> </a:t>
            </a:r>
            <a:r>
              <a:rPr lang="es-CL" i="1" dirty="0" err="1">
                <a:latin typeface="Arial Nova Light" panose="020B0304020202020204" pitchFamily="34" charset="0"/>
              </a:rPr>
              <a:t>Dàn</a:t>
            </a:r>
            <a:r>
              <a:rPr lang="es-CL" dirty="0">
                <a:latin typeface="Arial Nova Light" panose="020B0304020202020204" pitchFamily="34" charset="0"/>
              </a:rPr>
              <a:t>, </a:t>
            </a:r>
            <a:r>
              <a:rPr lang="ja-JP" altLang="es-CL" dirty="0">
                <a:latin typeface="Arial Nova Light" panose="020B0304020202020204" pitchFamily="34" charset="0"/>
              </a:rPr>
              <a:t>太史儋</a:t>
            </a:r>
            <a:r>
              <a:rPr lang="es-CL" altLang="ja-JP" dirty="0">
                <a:latin typeface="Arial Nova Light" panose="020B0304020202020204" pitchFamily="34" charset="0"/>
              </a:rPr>
              <a:t>); </a:t>
            </a:r>
            <a:r>
              <a:rPr lang="es-CL" dirty="0">
                <a:latin typeface="Arial Nova Light" panose="020B0304020202020204" pitchFamily="34" charset="0"/>
              </a:rPr>
              <a:t>o de un anciano de </a:t>
            </a:r>
            <a:r>
              <a:rPr lang="es-CL" i="1" dirty="0" err="1">
                <a:latin typeface="Arial Nova Light" panose="020B0304020202020204" pitchFamily="34" charset="0"/>
              </a:rPr>
              <a:t>Lai</a:t>
            </a:r>
            <a:r>
              <a:rPr lang="es-CL" dirty="0">
                <a:latin typeface="Arial Nova Light" panose="020B0304020202020204" pitchFamily="34" charset="0"/>
              </a:rPr>
              <a:t>, una prefectura del estado de </a:t>
            </a:r>
            <a:r>
              <a:rPr lang="es-CL" dirty="0" err="1">
                <a:latin typeface="Arial Nova Light" panose="020B0304020202020204" pitchFamily="34" charset="0"/>
              </a:rPr>
              <a:t>Qi</a:t>
            </a:r>
            <a:r>
              <a:rPr lang="es-CL" dirty="0">
                <a:latin typeface="Arial Nova Light" panose="020B0304020202020204" pitchFamily="34" charset="0"/>
              </a:rPr>
              <a:t> (</a:t>
            </a:r>
            <a:r>
              <a:rPr lang="ja-JP" altLang="es-CL" dirty="0">
                <a:latin typeface="Arial Nova Light" panose="020B0304020202020204" pitchFamily="34" charset="0"/>
              </a:rPr>
              <a:t>齊</a:t>
            </a:r>
            <a:r>
              <a:rPr lang="es-CL" altLang="ja-JP" dirty="0">
                <a:latin typeface="Arial Nova Light" panose="020B0304020202020204" pitchFamily="34" charset="0"/>
              </a:rPr>
              <a:t>); </a:t>
            </a:r>
            <a:r>
              <a:rPr lang="es-CL" dirty="0">
                <a:latin typeface="Arial Nova Light" panose="020B0304020202020204" pitchFamily="34" charset="0"/>
              </a:rPr>
              <a:t>o alguna otra persona de existencia histórica.</a:t>
            </a:r>
          </a:p>
          <a:p>
            <a:endParaRPr lang="es-CL" dirty="0"/>
          </a:p>
        </p:txBody>
      </p:sp>
      <p:pic>
        <p:nvPicPr>
          <p:cNvPr id="5" name="Imagen 4" descr="Mapa&#10;&#10;Descripción generada automáticamente">
            <a:extLst>
              <a:ext uri="{FF2B5EF4-FFF2-40B4-BE49-F238E27FC236}">
                <a16:creationId xmlns:a16="http://schemas.microsoft.com/office/drawing/2014/main" id="{09E2FE41-E32F-4450-8E04-051BC64FFF20}"/>
              </a:ext>
            </a:extLst>
          </p:cNvPr>
          <p:cNvPicPr>
            <a:picLocks noChangeAspect="1"/>
          </p:cNvPicPr>
          <p:nvPr/>
        </p:nvPicPr>
        <p:blipFill>
          <a:blip r:embed="rId2"/>
          <a:stretch>
            <a:fillRect/>
          </a:stretch>
        </p:blipFill>
        <p:spPr>
          <a:xfrm>
            <a:off x="8535314" y="2161488"/>
            <a:ext cx="1990160" cy="3632643"/>
          </a:xfrm>
          <a:prstGeom prst="rect">
            <a:avLst/>
          </a:prstGeom>
        </p:spPr>
      </p:pic>
    </p:spTree>
    <p:extLst>
      <p:ext uri="{BB962C8B-B14F-4D97-AF65-F5344CB8AC3E}">
        <p14:creationId xmlns:p14="http://schemas.microsoft.com/office/powerpoint/2010/main" val="218467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700D9C7C-2C5D-4FFF-83DE-742A88A964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ln w="6350" cap="sq" cmpd="sng" algn="ctr">
            <a:noFill/>
            <a:prstDash val="solid"/>
            <a:miter lim="800000"/>
          </a:ln>
          <a:effectLst/>
        </p:spPr>
      </p:sp>
      <p:sp>
        <p:nvSpPr>
          <p:cNvPr id="2" name="Título 1">
            <a:extLst>
              <a:ext uri="{FF2B5EF4-FFF2-40B4-BE49-F238E27FC236}">
                <a16:creationId xmlns:a16="http://schemas.microsoft.com/office/drawing/2014/main" id="{423D96A8-BA1D-4910-AA2C-9396167049A8}"/>
              </a:ext>
            </a:extLst>
          </p:cNvPr>
          <p:cNvSpPr>
            <a:spLocks noGrp="1"/>
          </p:cNvSpPr>
          <p:nvPr>
            <p:ph type="title"/>
          </p:nvPr>
        </p:nvSpPr>
        <p:spPr>
          <a:xfrm>
            <a:off x="3844616" y="881210"/>
            <a:ext cx="7417925" cy="1517035"/>
          </a:xfrm>
        </p:spPr>
        <p:txBody>
          <a:bodyPr>
            <a:normAutofit/>
          </a:bodyPr>
          <a:lstStyle/>
          <a:p>
            <a:endParaRPr lang="es-CL" dirty="0">
              <a:solidFill>
                <a:schemeClr val="tx1">
                  <a:lumMod val="75000"/>
                  <a:lumOff val="25000"/>
                </a:schemeClr>
              </a:solidFill>
            </a:endParaRPr>
          </a:p>
        </p:txBody>
      </p:sp>
      <p:sp>
        <p:nvSpPr>
          <p:cNvPr id="3" name="Marcador de contenido 2">
            <a:extLst>
              <a:ext uri="{FF2B5EF4-FFF2-40B4-BE49-F238E27FC236}">
                <a16:creationId xmlns:a16="http://schemas.microsoft.com/office/drawing/2014/main" id="{571DDFFD-7BC4-4F6F-A0F0-79ABE7833D8F}"/>
              </a:ext>
            </a:extLst>
          </p:cNvPr>
          <p:cNvSpPr>
            <a:spLocks noGrp="1"/>
          </p:cNvSpPr>
          <p:nvPr>
            <p:ph idx="1"/>
          </p:nvPr>
        </p:nvSpPr>
        <p:spPr>
          <a:xfrm>
            <a:off x="3844616" y="1519312"/>
            <a:ext cx="7245103" cy="4239306"/>
          </a:xfrm>
        </p:spPr>
        <p:txBody>
          <a:bodyPr>
            <a:normAutofit/>
          </a:bodyPr>
          <a:lstStyle/>
          <a:p>
            <a:r>
              <a:rPr lang="es-MX" sz="2000" dirty="0">
                <a:solidFill>
                  <a:schemeClr val="tx1">
                    <a:lumMod val="75000"/>
                    <a:lumOff val="25000"/>
                  </a:schemeClr>
                </a:solidFill>
                <a:latin typeface="Arial Nova Light" panose="020B0304020202020204" pitchFamily="34" charset="0"/>
              </a:rPr>
              <a:t>El </a:t>
            </a:r>
            <a:r>
              <a:rPr lang="es-MX" sz="2000" i="1" dirty="0" err="1">
                <a:solidFill>
                  <a:schemeClr val="tx1">
                    <a:lumMod val="75000"/>
                    <a:lumOff val="25000"/>
                  </a:schemeClr>
                </a:solidFill>
                <a:latin typeface="Arial Nova Light" panose="020B0304020202020204" pitchFamily="34" charset="0"/>
              </a:rPr>
              <a:t>Daodejing</a:t>
            </a:r>
            <a:r>
              <a:rPr lang="es-MX" sz="2000" dirty="0">
                <a:solidFill>
                  <a:schemeClr val="tx1">
                    <a:lumMod val="75000"/>
                    <a:lumOff val="25000"/>
                  </a:schemeClr>
                </a:solidFill>
                <a:latin typeface="Arial Nova Light" panose="020B0304020202020204" pitchFamily="34" charset="0"/>
              </a:rPr>
              <a:t> es el libro más importante del pensamiento taoísta y de la filosofía taoísta. El nombre </a:t>
            </a:r>
            <a:r>
              <a:rPr lang="es-MX" sz="2000" i="1" dirty="0" err="1">
                <a:solidFill>
                  <a:schemeClr val="tx1">
                    <a:lumMod val="75000"/>
                    <a:lumOff val="25000"/>
                  </a:schemeClr>
                </a:solidFill>
                <a:latin typeface="Arial Nova Light" panose="020B0304020202020204" pitchFamily="34" charset="0"/>
              </a:rPr>
              <a:t>Daodejing</a:t>
            </a:r>
            <a:r>
              <a:rPr lang="es-MX" sz="2000" b="1" dirty="0">
                <a:solidFill>
                  <a:schemeClr val="tx1">
                    <a:lumMod val="75000"/>
                    <a:lumOff val="25000"/>
                  </a:schemeClr>
                </a:solidFill>
                <a:latin typeface="Arial Nova Light" panose="020B0304020202020204" pitchFamily="34" charset="0"/>
              </a:rPr>
              <a:t> </a:t>
            </a:r>
            <a:r>
              <a:rPr lang="es-MX" sz="2000" dirty="0">
                <a:solidFill>
                  <a:schemeClr val="tx1">
                    <a:lumMod val="75000"/>
                    <a:lumOff val="25000"/>
                  </a:schemeClr>
                </a:solidFill>
                <a:latin typeface="Arial Nova Light" panose="020B0304020202020204" pitchFamily="34" charset="0"/>
              </a:rPr>
              <a:t>puede traducirse como "El libro del Camino y de su Virtud" . El </a:t>
            </a:r>
            <a:r>
              <a:rPr lang="es-MX" sz="2000" i="1" dirty="0" err="1">
                <a:solidFill>
                  <a:schemeClr val="tx1">
                    <a:lumMod val="75000"/>
                    <a:lumOff val="25000"/>
                  </a:schemeClr>
                </a:solidFill>
                <a:latin typeface="Arial Nova Light" panose="020B0304020202020204" pitchFamily="34" charset="0"/>
              </a:rPr>
              <a:t>Daodejing</a:t>
            </a:r>
            <a:r>
              <a:rPr lang="es-MX" sz="2000" b="1" dirty="0">
                <a:solidFill>
                  <a:schemeClr val="tx1">
                    <a:lumMod val="75000"/>
                    <a:lumOff val="25000"/>
                  </a:schemeClr>
                </a:solidFill>
                <a:latin typeface="Arial Nova Light" panose="020B0304020202020204" pitchFamily="34" charset="0"/>
              </a:rPr>
              <a:t> </a:t>
            </a:r>
            <a:r>
              <a:rPr lang="es-MX" sz="2000" dirty="0">
                <a:solidFill>
                  <a:schemeClr val="tx1">
                    <a:lumMod val="75000"/>
                    <a:lumOff val="25000"/>
                  </a:schemeClr>
                </a:solidFill>
                <a:latin typeface="Arial Nova Light" panose="020B0304020202020204" pitchFamily="34" charset="0"/>
              </a:rPr>
              <a:t>describe una fuerza, llamada el </a:t>
            </a:r>
            <a:r>
              <a:rPr lang="es-MX" sz="2000" i="1" dirty="0" err="1">
                <a:solidFill>
                  <a:schemeClr val="tx1">
                    <a:lumMod val="75000"/>
                    <a:lumOff val="25000"/>
                  </a:schemeClr>
                </a:solidFill>
                <a:latin typeface="Arial Nova Light" panose="020B0304020202020204" pitchFamily="34" charset="0"/>
              </a:rPr>
              <a:t>Dao</a:t>
            </a:r>
            <a:r>
              <a:rPr lang="es-MX" sz="2000" dirty="0">
                <a:solidFill>
                  <a:schemeClr val="tx1">
                    <a:lumMod val="75000"/>
                    <a:lumOff val="25000"/>
                  </a:schemeClr>
                </a:solidFill>
                <a:latin typeface="Arial Nova Light" panose="020B0304020202020204" pitchFamily="34" charset="0"/>
              </a:rPr>
              <a:t> (camino), que es el orden del mundo.</a:t>
            </a:r>
          </a:p>
          <a:p>
            <a:r>
              <a:rPr lang="es-MX" sz="2000" dirty="0">
                <a:solidFill>
                  <a:schemeClr val="tx1">
                    <a:lumMod val="75000"/>
                    <a:lumOff val="25000"/>
                  </a:schemeClr>
                </a:solidFill>
                <a:latin typeface="Arial Nova Light" panose="020B0304020202020204" pitchFamily="34" charset="0"/>
              </a:rPr>
              <a:t>El </a:t>
            </a:r>
            <a:r>
              <a:rPr lang="es-MX" sz="2000" i="1" dirty="0" err="1">
                <a:solidFill>
                  <a:schemeClr val="tx1">
                    <a:lumMod val="75000"/>
                    <a:lumOff val="25000"/>
                  </a:schemeClr>
                </a:solidFill>
                <a:latin typeface="Arial Nova Light" panose="020B0304020202020204" pitchFamily="34" charset="0"/>
              </a:rPr>
              <a:t>daoísmo</a:t>
            </a:r>
            <a:r>
              <a:rPr lang="es-MX" sz="2000" dirty="0">
                <a:solidFill>
                  <a:schemeClr val="tx1">
                    <a:lumMod val="75000"/>
                    <a:lumOff val="25000"/>
                  </a:schemeClr>
                </a:solidFill>
                <a:latin typeface="Arial Nova Light" panose="020B0304020202020204" pitchFamily="34" charset="0"/>
              </a:rPr>
              <a:t> (</a:t>
            </a:r>
            <a:r>
              <a:rPr lang="es-MX" sz="2000" dirty="0" err="1">
                <a:solidFill>
                  <a:schemeClr val="tx1">
                    <a:lumMod val="75000"/>
                    <a:lumOff val="25000"/>
                  </a:schemeClr>
                </a:solidFill>
                <a:latin typeface="Arial Nova Light" panose="020B0304020202020204" pitchFamily="34" charset="0"/>
              </a:rPr>
              <a:t>道教,</a:t>
            </a:r>
            <a:r>
              <a:rPr lang="es-MX" sz="2000" i="1" dirty="0" err="1">
                <a:solidFill>
                  <a:schemeClr val="tx1">
                    <a:lumMod val="75000"/>
                    <a:lumOff val="25000"/>
                  </a:schemeClr>
                </a:solidFill>
                <a:latin typeface="Arial Nova Light" panose="020B0304020202020204" pitchFamily="34" charset="0"/>
              </a:rPr>
              <a:t>dàojiào</a:t>
            </a:r>
            <a:r>
              <a:rPr lang="es-MX" sz="2000" dirty="0">
                <a:solidFill>
                  <a:schemeClr val="tx1">
                    <a:lumMod val="75000"/>
                    <a:lumOff val="25000"/>
                  </a:schemeClr>
                </a:solidFill>
                <a:latin typeface="Arial Nova Light" panose="020B0304020202020204" pitchFamily="34" charset="0"/>
              </a:rPr>
              <a:t>; literalmente 'enseñanza del camino') es una tradición filosófica y espiritual de origen chino la cual enfatiza vivir en armonía con el </a:t>
            </a:r>
            <a:r>
              <a:rPr lang="es-MX" sz="2000" i="1" dirty="0" err="1">
                <a:solidFill>
                  <a:schemeClr val="tx1">
                    <a:lumMod val="75000"/>
                    <a:lumOff val="25000"/>
                  </a:schemeClr>
                </a:solidFill>
                <a:latin typeface="Arial Nova Light" panose="020B0304020202020204" pitchFamily="34" charset="0"/>
              </a:rPr>
              <a:t>Dao</a:t>
            </a:r>
            <a:r>
              <a:rPr lang="es-MX" sz="2000" b="1" dirty="0">
                <a:solidFill>
                  <a:schemeClr val="tx1">
                    <a:lumMod val="75000"/>
                    <a:lumOff val="25000"/>
                  </a:schemeClr>
                </a:solidFill>
                <a:latin typeface="Arial Nova Light" panose="020B0304020202020204" pitchFamily="34" charset="0"/>
              </a:rPr>
              <a:t>.</a:t>
            </a:r>
          </a:p>
          <a:p>
            <a:r>
              <a:rPr lang="es-MX" sz="2000" i="1" dirty="0" err="1">
                <a:solidFill>
                  <a:schemeClr val="tx1">
                    <a:lumMod val="75000"/>
                    <a:lumOff val="25000"/>
                  </a:schemeClr>
                </a:solidFill>
                <a:latin typeface="Arial Nova Light" panose="020B0304020202020204" pitchFamily="34" charset="0"/>
              </a:rPr>
              <a:t>Laozi</a:t>
            </a:r>
            <a:r>
              <a:rPr lang="es-MX" sz="2000" dirty="0">
                <a:solidFill>
                  <a:schemeClr val="tx1">
                    <a:lumMod val="75000"/>
                    <a:lumOff val="25000"/>
                  </a:schemeClr>
                </a:solidFill>
                <a:latin typeface="Arial Nova Light" panose="020B0304020202020204" pitchFamily="34" charset="0"/>
              </a:rPr>
              <a:t> establece una serie de virtudes que hemos de tener para vivir conforme al </a:t>
            </a:r>
            <a:r>
              <a:rPr lang="es-MX" sz="2000" i="1" dirty="0" err="1">
                <a:solidFill>
                  <a:schemeClr val="tx1">
                    <a:lumMod val="75000"/>
                    <a:lumOff val="25000"/>
                  </a:schemeClr>
                </a:solidFill>
                <a:latin typeface="Arial Nova Light" panose="020B0304020202020204" pitchFamily="34" charset="0"/>
              </a:rPr>
              <a:t>Dao</a:t>
            </a:r>
            <a:r>
              <a:rPr lang="es-MX" sz="2000" dirty="0">
                <a:solidFill>
                  <a:schemeClr val="tx1">
                    <a:lumMod val="75000"/>
                    <a:lumOff val="25000"/>
                  </a:schemeClr>
                </a:solidFill>
                <a:latin typeface="Arial Nova Light" panose="020B0304020202020204" pitchFamily="34" charset="0"/>
              </a:rPr>
              <a:t>, y entre ellas están: la piedad, la magnanimidad, la abnegación, la honestidad, la introspección, la inactividad y la enseñanza</a:t>
            </a:r>
            <a:r>
              <a:rPr lang="es-MX" sz="1700" dirty="0">
                <a:solidFill>
                  <a:schemeClr val="tx1">
                    <a:lumMod val="75000"/>
                    <a:lumOff val="25000"/>
                  </a:schemeClr>
                </a:solidFill>
                <a:latin typeface="Arial Nova Light" panose="020B0304020202020204" pitchFamily="34" charset="0"/>
              </a:rPr>
              <a:t>.</a:t>
            </a:r>
            <a:endParaRPr lang="es-MX" sz="1700" b="1" dirty="0">
              <a:solidFill>
                <a:schemeClr val="tx1">
                  <a:lumMod val="75000"/>
                  <a:lumOff val="25000"/>
                </a:schemeClr>
              </a:solidFill>
              <a:latin typeface="Arial Nova Light" panose="020B0304020202020204" pitchFamily="34" charset="0"/>
            </a:endParaRPr>
          </a:p>
          <a:p>
            <a:pPr marL="0" indent="0">
              <a:buNone/>
            </a:pPr>
            <a:endParaRPr lang="es-CL" sz="1700" dirty="0">
              <a:solidFill>
                <a:schemeClr val="tx1">
                  <a:lumMod val="75000"/>
                  <a:lumOff val="25000"/>
                </a:schemeClr>
              </a:solidFill>
            </a:endParaRPr>
          </a:p>
        </p:txBody>
      </p:sp>
    </p:spTree>
    <p:extLst>
      <p:ext uri="{BB962C8B-B14F-4D97-AF65-F5344CB8AC3E}">
        <p14:creationId xmlns:p14="http://schemas.microsoft.com/office/powerpoint/2010/main" val="637556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D2E325-98E7-423B-BE07-A87653FF1C4F}"/>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C628A9AE-A4D3-4802-8DFD-0F66C76FDB44}"/>
              </a:ext>
            </a:extLst>
          </p:cNvPr>
          <p:cNvSpPr>
            <a:spLocks noGrp="1"/>
          </p:cNvSpPr>
          <p:nvPr>
            <p:ph idx="1"/>
          </p:nvPr>
        </p:nvSpPr>
        <p:spPr/>
        <p:txBody>
          <a:bodyPr/>
          <a:lstStyle/>
          <a:p>
            <a:r>
              <a:rPr lang="es-CL" dirty="0">
                <a:latin typeface="Arial Nova Light" panose="020B0304020202020204" pitchFamily="34" charset="0"/>
              </a:rPr>
              <a:t>La traducción del titulo:</a:t>
            </a:r>
          </a:p>
          <a:p>
            <a:r>
              <a:rPr lang="es-MX" dirty="0">
                <a:latin typeface="Arial Nova Light" panose="020B0304020202020204" pitchFamily="34" charset="0"/>
              </a:rPr>
              <a:t>道 (</a:t>
            </a:r>
            <a:r>
              <a:rPr lang="es-MX" i="1" dirty="0" err="1">
                <a:latin typeface="Arial Nova Light" panose="020B0304020202020204" pitchFamily="34" charset="0"/>
              </a:rPr>
              <a:t>dao</a:t>
            </a:r>
            <a:r>
              <a:rPr lang="es-MX" dirty="0">
                <a:latin typeface="Arial Nova Light" panose="020B0304020202020204" pitchFamily="34" charset="0"/>
              </a:rPr>
              <a:t>) significa literalmente ‘el camino’, o alguno de sus sinónimos. Este término, usado por todos los filósofos chinos, tiene un significado especial en el contexto del taoísmo, en el que implica el proceso esencial e innominable del universo.</a:t>
            </a:r>
            <a:endParaRPr lang="es-CL" dirty="0">
              <a:latin typeface="Arial Nova Light" panose="020B0304020202020204" pitchFamily="34" charset="0"/>
            </a:endParaRPr>
          </a:p>
          <a:p>
            <a:r>
              <a:rPr lang="es-MX" dirty="0">
                <a:latin typeface="Arial Nova Light" panose="020B0304020202020204" pitchFamily="34" charset="0"/>
              </a:rPr>
              <a:t>德 (</a:t>
            </a:r>
            <a:r>
              <a:rPr lang="es-MX" i="1" dirty="0">
                <a:latin typeface="Arial Nova Light" panose="020B0304020202020204" pitchFamily="34" charset="0"/>
              </a:rPr>
              <a:t>dé</a:t>
            </a:r>
            <a:r>
              <a:rPr lang="es-MX" dirty="0">
                <a:latin typeface="Arial Nova Light" panose="020B0304020202020204" pitchFamily="34" charset="0"/>
              </a:rPr>
              <a:t>) significa básicamente ‘virtud’, en el sentido de ‘calidad individual’, ‘fuerza interior’ o ‘integridad’. En chino, 德 tiene las mismas connotaciones que la palabra «virtud» en español: puede significar tanto una cualidad moral, como una capacidad inherente («la virtud de curar»).</a:t>
            </a:r>
            <a:endParaRPr lang="es-CL" dirty="0">
              <a:latin typeface="Arial Nova Light" panose="020B0304020202020204" pitchFamily="34" charset="0"/>
            </a:endParaRPr>
          </a:p>
          <a:p>
            <a:r>
              <a:rPr lang="ja-JP" altLang="es-CL" dirty="0">
                <a:latin typeface="Arial Nova Light" panose="020B0304020202020204" pitchFamily="34" charset="0"/>
              </a:rPr>
              <a:t>經 </a:t>
            </a:r>
            <a:r>
              <a:rPr lang="es-CL" altLang="ja-JP" dirty="0">
                <a:latin typeface="Arial Nova Light" panose="020B0304020202020204" pitchFamily="34" charset="0"/>
              </a:rPr>
              <a:t>(</a:t>
            </a:r>
            <a:r>
              <a:rPr lang="es-CL" i="1" dirty="0" err="1">
                <a:latin typeface="Arial Nova Light" panose="020B0304020202020204" pitchFamily="34" charset="0"/>
              </a:rPr>
              <a:t>jīng</a:t>
            </a:r>
            <a:r>
              <a:rPr lang="es-CL" dirty="0">
                <a:latin typeface="Arial Nova Light" panose="020B0304020202020204" pitchFamily="34" charset="0"/>
              </a:rPr>
              <a:t>) significa ‘escritura’, ‘libro’, o ‘libro clásico’.</a:t>
            </a:r>
          </a:p>
          <a:p>
            <a:r>
              <a:rPr lang="es-CL" dirty="0">
                <a:latin typeface="Arial Nova Light" panose="020B0304020202020204" pitchFamily="34" charset="0"/>
              </a:rPr>
              <a:t>Así, </a:t>
            </a:r>
            <a:r>
              <a:rPr lang="es-CL" i="1" dirty="0" err="1">
                <a:latin typeface="Arial Nova Light" panose="020B0304020202020204" pitchFamily="34" charset="0"/>
              </a:rPr>
              <a:t>Daodejing</a:t>
            </a:r>
            <a:r>
              <a:rPr lang="es-CL" dirty="0">
                <a:latin typeface="Arial Nova Light" panose="020B0304020202020204" pitchFamily="34" charset="0"/>
              </a:rPr>
              <a:t> </a:t>
            </a:r>
            <a:r>
              <a:rPr lang="ja-JP" altLang="es-CL" dirty="0">
                <a:latin typeface="Arial Nova Light" panose="020B0304020202020204" pitchFamily="34" charset="0"/>
              </a:rPr>
              <a:t>道德經 </a:t>
            </a:r>
            <a:r>
              <a:rPr lang="es-CL" dirty="0">
                <a:latin typeface="Arial Nova Light" panose="020B0304020202020204" pitchFamily="34" charset="0"/>
              </a:rPr>
              <a:t>puede traducirse como ‘El libro del Camino y la Virtud’, ‘El Libro del Camino y el Poder’, ‘El Clásico de la Senda y las Virtudes’, etc. </a:t>
            </a:r>
          </a:p>
        </p:txBody>
      </p:sp>
      <p:pic>
        <p:nvPicPr>
          <p:cNvPr id="5" name="Imagen 4" descr="Texto&#10;&#10;Descripción generada automáticamente con confianza baja">
            <a:extLst>
              <a:ext uri="{FF2B5EF4-FFF2-40B4-BE49-F238E27FC236}">
                <a16:creationId xmlns:a16="http://schemas.microsoft.com/office/drawing/2014/main" id="{837E4AA7-428C-448B-8D79-32EEF2317031}"/>
              </a:ext>
            </a:extLst>
          </p:cNvPr>
          <p:cNvPicPr>
            <a:picLocks noChangeAspect="1"/>
          </p:cNvPicPr>
          <p:nvPr/>
        </p:nvPicPr>
        <p:blipFill>
          <a:blip r:embed="rId2"/>
          <a:stretch>
            <a:fillRect/>
          </a:stretch>
        </p:blipFill>
        <p:spPr>
          <a:xfrm>
            <a:off x="4329793" y="590006"/>
            <a:ext cx="3009900" cy="1524000"/>
          </a:xfrm>
          <a:prstGeom prst="rect">
            <a:avLst/>
          </a:prstGeom>
        </p:spPr>
      </p:pic>
    </p:spTree>
    <p:extLst>
      <p:ext uri="{BB962C8B-B14F-4D97-AF65-F5344CB8AC3E}">
        <p14:creationId xmlns:p14="http://schemas.microsoft.com/office/powerpoint/2010/main" val="39010271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TM04033921[[fn=Damasco]]</Template>
  <TotalTime>2101</TotalTime>
  <Words>2839</Words>
  <Application>Microsoft Office PowerPoint</Application>
  <PresentationFormat>Panorámica</PresentationFormat>
  <Paragraphs>123</Paragraphs>
  <Slides>29</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29</vt:i4>
      </vt:variant>
    </vt:vector>
  </HeadingPairs>
  <TitlesOfParts>
    <vt:vector size="38" baseType="lpstr">
      <vt:lpstr>ＭＳ ゴシック</vt:lpstr>
      <vt:lpstr>ＭＳ ゴシック</vt:lpstr>
      <vt:lpstr>新細明體</vt:lpstr>
      <vt:lpstr>Arial</vt:lpstr>
      <vt:lpstr>Arial Nova Light</vt:lpstr>
      <vt:lpstr>Calibri</vt:lpstr>
      <vt:lpstr>Garamond</vt:lpstr>
      <vt:lpstr>Times New Roman</vt:lpstr>
      <vt:lpstr>Savon</vt:lpstr>
      <vt:lpstr>Los clásicos taoístas</vt:lpstr>
      <vt:lpstr>Presentación de PowerPoint</vt:lpstr>
      <vt:lpstr>Presentación de PowerPoint</vt:lpstr>
      <vt:lpstr> </vt:lpstr>
      <vt:lpstr> El Daodejing 道德經 Autor: Laozi 老子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El Liezi 列子 Autor: Lie Yukou 列御寇</vt:lpstr>
      <vt:lpstr>Presentación de PowerPoint</vt:lpstr>
      <vt:lpstr>Presentación de PowerPoint</vt:lpstr>
      <vt:lpstr>Presentación de PowerPoint</vt:lpstr>
      <vt:lpstr>El libro de Zhuangzi Autor: Zhuangzi (莊子)</vt:lpstr>
      <vt:lpstr>Presentación de PowerPoint</vt:lpstr>
      <vt:lpstr>Presentación de PowerPoint</vt:lpstr>
      <vt:lpstr>Presentación de PowerPoint</vt:lpstr>
      <vt:lpstr>Presentación de PowerPoint</vt:lpstr>
      <vt:lpstr>Lista de capítulos</vt:lpstr>
      <vt:lpstr>Presentación de PowerPoint</vt:lpstr>
      <vt:lpstr>Presentación de PowerPoint</vt:lpstr>
      <vt:lpstr>Presentación de PowerPoint</vt:lpstr>
      <vt:lpstr>Presentación de PowerPoint</vt:lpstr>
      <vt:lpstr> 無為     自然</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clásicos taoístas</dc:title>
  <dc:creator>BOZZOLO LUECKEL PAOLO E</dc:creator>
  <cp:lastModifiedBy>Waleska Moyano</cp:lastModifiedBy>
  <cp:revision>65</cp:revision>
  <dcterms:created xsi:type="dcterms:W3CDTF">2021-05-21T23:23:34Z</dcterms:created>
  <dcterms:modified xsi:type="dcterms:W3CDTF">2021-06-28T19:53:48Z</dcterms:modified>
</cp:coreProperties>
</file>